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521" r:id="rId2"/>
    <p:sldId id="522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531" r:id="rId12"/>
    <p:sldId id="532" r:id="rId13"/>
    <p:sldId id="533" r:id="rId14"/>
    <p:sldId id="534" r:id="rId15"/>
    <p:sldId id="535" r:id="rId16"/>
    <p:sldId id="536" r:id="rId17"/>
    <p:sldId id="537" r:id="rId18"/>
    <p:sldId id="538" r:id="rId19"/>
    <p:sldId id="539" r:id="rId20"/>
    <p:sldId id="540" r:id="rId21"/>
    <p:sldId id="266" r:id="rId22"/>
    <p:sldId id="267" r:id="rId23"/>
    <p:sldId id="268" r:id="rId24"/>
    <p:sldId id="269" r:id="rId25"/>
    <p:sldId id="270" r:id="rId26"/>
    <p:sldId id="271" r:id="rId27"/>
    <p:sldId id="323" r:id="rId28"/>
    <p:sldId id="319" r:id="rId29"/>
    <p:sldId id="320" r:id="rId30"/>
    <p:sldId id="324" r:id="rId31"/>
    <p:sldId id="321" r:id="rId32"/>
    <p:sldId id="520" r:id="rId33"/>
    <p:sldId id="322" r:id="rId34"/>
    <p:sldId id="273" r:id="rId35"/>
    <p:sldId id="274" r:id="rId36"/>
    <p:sldId id="276" r:id="rId37"/>
    <p:sldId id="278" r:id="rId38"/>
    <p:sldId id="280" r:id="rId39"/>
    <p:sldId id="281" r:id="rId40"/>
    <p:sldId id="279" r:id="rId41"/>
    <p:sldId id="283" r:id="rId42"/>
    <p:sldId id="282" r:id="rId43"/>
    <p:sldId id="336" r:id="rId44"/>
    <p:sldId id="284" r:id="rId45"/>
    <p:sldId id="285" r:id="rId46"/>
    <p:sldId id="286" r:id="rId47"/>
    <p:sldId id="337" r:id="rId48"/>
    <p:sldId id="288" r:id="rId49"/>
    <p:sldId id="325" r:id="rId50"/>
    <p:sldId id="315" r:id="rId51"/>
    <p:sldId id="291" r:id="rId52"/>
    <p:sldId id="326" r:id="rId53"/>
    <p:sldId id="327" r:id="rId54"/>
    <p:sldId id="294" r:id="rId55"/>
    <p:sldId id="277" r:id="rId56"/>
    <p:sldId id="297" r:id="rId57"/>
    <p:sldId id="302" r:id="rId58"/>
    <p:sldId id="301" r:id="rId59"/>
    <p:sldId id="316" r:id="rId60"/>
    <p:sldId id="328" r:id="rId61"/>
    <p:sldId id="329" r:id="rId62"/>
    <p:sldId id="330" r:id="rId63"/>
    <p:sldId id="331" r:id="rId64"/>
    <p:sldId id="332" r:id="rId65"/>
    <p:sldId id="333" r:id="rId66"/>
    <p:sldId id="334" r:id="rId6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007033"/>
    <a:srgbClr val="00823B"/>
    <a:srgbClr val="1F497D"/>
    <a:srgbClr val="33889F"/>
    <a:srgbClr val="78953D"/>
    <a:srgbClr val="3389A1"/>
    <a:srgbClr val="BF2E01"/>
    <a:srgbClr val="FF3300"/>
    <a:srgbClr val="F77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6" autoAdjust="0"/>
    <p:restoredTop sz="95833" autoAdjust="0"/>
  </p:normalViewPr>
  <p:slideViewPr>
    <p:cSldViewPr showGuides="1">
      <p:cViewPr varScale="1">
        <p:scale>
          <a:sx n="140" d="100"/>
          <a:sy n="140" d="100"/>
        </p:scale>
        <p:origin x="126" y="540"/>
      </p:cViewPr>
      <p:guideLst>
        <p:guide orient="horz" pos="816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442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31D9270-7B54-4D7C-8DD4-CF63D88EDDCF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FDDC0B2-0EBF-4904-9EF4-D04E58D10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91F084-C06D-49B0-B02F-18A6730B83F6}" type="datetimeFigureOut">
              <a:rPr lang="en-US"/>
              <a:pPr>
                <a:defRPr/>
              </a:pPr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5EC535-FC31-4244-9C64-EE05A8ED5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1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5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Qt experience?</a:t>
            </a:r>
          </a:p>
          <a:p>
            <a:endParaRPr lang="en-US" baseline="0" dirty="0"/>
          </a:p>
          <a:p>
            <a:r>
              <a:rPr lang="en-US" baseline="0" dirty="0"/>
              <a:t>Green area: does not depend on Qt, does not need GUI – can be used for batch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0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0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1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7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0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4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new terminal</a:t>
            </a:r>
            <a:r>
              <a:rPr lang="en-US" baseline="0" dirty="0"/>
              <a:t> tab: </a:t>
            </a:r>
            <a:r>
              <a:rPr lang="en-US" baseline="0" dirty="0" err="1"/>
              <a:t>Ctrl+Shift+T</a:t>
            </a:r>
            <a:endParaRPr lang="en-US" baseline="0" dirty="0"/>
          </a:p>
          <a:p>
            <a:r>
              <a:rPr lang="en-US" baseline="0" dirty="0"/>
              <a:t>Switching between tabs: Alt+[tab#]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7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24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1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tab to get suggestions</a:t>
            </a:r>
          </a:p>
          <a:p>
            <a:r>
              <a:rPr lang="en-US" dirty="0"/>
              <a:t>Verify object by giving its name</a:t>
            </a:r>
          </a:p>
          <a:p>
            <a:r>
              <a:rPr lang="en-US" dirty="0"/>
              <a:t>Mention similar</a:t>
            </a:r>
            <a:r>
              <a:rPr lang="en-US" baseline="0" dirty="0"/>
              <a:t> </a:t>
            </a:r>
            <a:r>
              <a:rPr lang="en-US" dirty="0"/>
              <a:t>VTK</a:t>
            </a:r>
            <a:r>
              <a:rPr lang="en-US" baseline="0" dirty="0"/>
              <a:t> and ITK 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extra care of the indentation! 2 spaces before</a:t>
            </a:r>
            <a:r>
              <a:rPr lang="en-US" baseline="0" dirty="0"/>
              <a:t> the whole thing and 2 spaces before each sub-block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77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49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22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6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0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67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5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29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9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28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80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7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to attendees:</a:t>
            </a:r>
          </a:p>
          <a:p>
            <a:r>
              <a:rPr lang="en-US" dirty="0"/>
              <a:t>Who has</a:t>
            </a:r>
            <a:r>
              <a:rPr lang="en-US" baseline="0" dirty="0"/>
              <a:t> Linux / C++ / python / Slicer / VTK / ITK / </a:t>
            </a:r>
            <a:r>
              <a:rPr lang="en-US" baseline="0" dirty="0" err="1"/>
              <a:t>Qt</a:t>
            </a:r>
            <a:r>
              <a:rPr lang="en-US" baseline="0" dirty="0"/>
              <a:t> experience?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EC535-FC31-4244-9C64-EE05A8ED5E6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567834"/>
            <a:ext cx="1447800" cy="9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lasso\My Dropbox\PerkWeb\PerkLogo2010-base-with-text-300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718173"/>
            <a:ext cx="3886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9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64639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639" y="6257144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lasso\PerkFacilities\PerkWeb\images\logo-Queens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6253162"/>
            <a:ext cx="6889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lasso\My Dropbox\PerkWeb\PerkLogo2010-base-white-round-45dp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7162800" y="635635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601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Laboratory for Percutaneous Surgery (The Perk Lab) – Copyright © Queen’s University,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75D6290-06D0-4868-A6EB-0AF4BB68ED62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4" r:id="rId3"/>
    <p:sldLayoutId id="2147483765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doc/html/classe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k-software.cs.queensu.ca/plus/doc/nightly/modelcatalog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licer/ExtensionsIndex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7" Type="http://schemas.openxmlformats.org/officeDocument/2006/relationships/hyperlink" Target="http://www.liclipse.com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://www.sublimetext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tk.org/doc/release/7.1/html/classes.html" TargetMode="External"/><Relationship Id="rId13" Type="http://schemas.openxmlformats.org/officeDocument/2006/relationships/hyperlink" Target="http://www.slicer.org/slicerWiki/index.php/Documentation/Nightly/Developers" TargetMode="External"/><Relationship Id="rId3" Type="http://schemas.openxmlformats.org/officeDocument/2006/relationships/hyperlink" Target="http://www.python.org/" TargetMode="External"/><Relationship Id="rId7" Type="http://schemas.openxmlformats.org/officeDocument/2006/relationships/hyperlink" Target="http://www.vtk.org/" TargetMode="External"/><Relationship Id="rId12" Type="http://schemas.openxmlformats.org/officeDocument/2006/relationships/hyperlink" Target="http://doc.qt.io/qt-5.10/classes.html" TargetMode="External"/><Relationship Id="rId17" Type="http://schemas.openxmlformats.org/officeDocument/2006/relationships/hyperlink" Target="http://www.commontk.org/docs/html/classes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://www.commontk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cs.scipy.org/doc/numpy/reference" TargetMode="External"/><Relationship Id="rId11" Type="http://schemas.openxmlformats.org/officeDocument/2006/relationships/hyperlink" Target="http://www.qt.io/" TargetMode="External"/><Relationship Id="rId5" Type="http://schemas.openxmlformats.org/officeDocument/2006/relationships/hyperlink" Target="http://www.numpy.org/" TargetMode="External"/><Relationship Id="rId15" Type="http://schemas.openxmlformats.org/officeDocument/2006/relationships/hyperlink" Target="http://mwoehlke-kitware.github.io/Slicer/Base/slicer.html" TargetMode="External"/><Relationship Id="rId10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s://docs.python.org/2/index.html" TargetMode="External"/><Relationship Id="rId9" Type="http://schemas.openxmlformats.org/officeDocument/2006/relationships/hyperlink" Target="http://www.simpleitk.org/" TargetMode="External"/><Relationship Id="rId14" Type="http://schemas.openxmlformats.org/officeDocument/2006/relationships/hyperlink" Target="http://www.slicer.org/doc/html/classe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icer/Slic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p.assembla.com/spaces/slicerrt/subversion/source/HEAD/trunk" TargetMode="External"/><Relationship Id="rId5" Type="http://schemas.openxmlformats.org/officeDocument/2006/relationships/hyperlink" Target="https://github.com/SlicerIGT/SlicerIGT/" TargetMode="External"/><Relationship Id="rId4" Type="http://schemas.openxmlformats.org/officeDocument/2006/relationships/hyperlink" Target="https://github.com/Slicer/Extensions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/Tutorials/PythonAndUIFil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gif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.qt.io/qt-4.8/classe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tk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vtk.org/doc/release/6.2/html/classes.html" TargetMode="External"/><Relationship Id="rId4" Type="http://schemas.openxmlformats.org/officeDocument/2006/relationships/hyperlink" Target="http://www.vtk.org/doc/release/6.3/html/classes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k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na-mic.org/Wiki/images/a/a7/SimpleITK_with_Slicer_HansJohnson.pdf" TargetMode="External"/><Relationship Id="rId5" Type="http://schemas.openxmlformats.org/officeDocument/2006/relationships/hyperlink" Target="http://www.itk.org/SimpleITKDoxygen/html/classes.html" TargetMode="External"/><Relationship Id="rId4" Type="http://schemas.openxmlformats.org/officeDocument/2006/relationships/hyperlink" Target="http://www.simpleitk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ontk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montk.org/docs/html/classes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scipy.org/doc/numpy/referenc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Developer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cer.org/doc/html/clas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52400" y="609600"/>
            <a:ext cx="8839200" cy="1905000"/>
          </a:xfrm>
        </p:spPr>
        <p:txBody>
          <a:bodyPr/>
          <a:lstStyle/>
          <a:p>
            <a:pPr eaLnBrk="1" hangingPunct="1"/>
            <a:r>
              <a:rPr lang="en-CA" sz="6600" b="1" dirty="0">
                <a:solidFill>
                  <a:schemeClr val="accent1">
                    <a:lumMod val="75000"/>
                  </a:schemeClr>
                </a:solidFill>
              </a:rPr>
              <a:t>Tutorial</a:t>
            </a:r>
            <a:endParaRPr lang="en-US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75310" y="2974975"/>
            <a:ext cx="7040880" cy="1752600"/>
          </a:xfrm>
        </p:spPr>
        <p:txBody>
          <a:bodyPr/>
          <a:lstStyle/>
          <a:p>
            <a:r>
              <a:rPr lang="en-CA" sz="4400" b="1" dirty="0">
                <a:solidFill>
                  <a:schemeClr val="tx1"/>
                </a:solidFill>
              </a:rPr>
              <a:t>on 3D Slicer python scripting and programming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5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7"/>
    </mc:Choice>
    <mc:Fallback xmlns="">
      <p:transition spd="slow" advTm="132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799" y="1295400"/>
            <a:ext cx="84582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Required. Only one global instance exists:</a:t>
            </a:r>
          </a:p>
          <a:p>
            <a:pPr marL="457200" lvl="1" indent="0">
              <a:buNone/>
            </a:pPr>
            <a:r>
              <a:rPr lang="en-CA" b="1" dirty="0">
                <a:latin typeface="Miriam Fixed" pitchFamily="49" charset="-79"/>
                <a:cs typeface="Miriam Fixed" pitchFamily="49" charset="-79"/>
              </a:rPr>
              <a:t>module = </a:t>
            </a:r>
            <a:r>
              <a:rPr lang="en-CA" b="1" dirty="0" err="1">
                <a:latin typeface="Miriam Fixed" pitchFamily="49" charset="-79"/>
                <a:cs typeface="Miriam Fixed" pitchFamily="49" charset="-79"/>
              </a:rPr>
              <a:t>slicer.modules.volumes</a:t>
            </a:r>
            <a:endParaRPr lang="en-CA" dirty="0"/>
          </a:p>
          <a:p>
            <a:r>
              <a:rPr lang="en-CA" dirty="0"/>
              <a:t>Stores module name, description, icon, etc.</a:t>
            </a:r>
          </a:p>
          <a:p>
            <a:r>
              <a:rPr lang="en-CA" dirty="0"/>
              <a:t>Creates and holds a reference to logic and widget:</a:t>
            </a:r>
          </a:p>
          <a:p>
            <a:pPr lvl="1"/>
            <a:r>
              <a:rPr lang="en-CA" sz="2000" dirty="0"/>
              <a:t>Loadable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module.logic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</a:t>
            </a:r>
          </a:p>
          <a:p>
            <a:pPr lvl="1"/>
            <a:r>
              <a:rPr lang="en-CA" sz="2000" dirty="0"/>
              <a:t>Python scripted modules: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widget = </a:t>
            </a: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module.widgetRepresentation</a:t>
            </a: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().self()</a:t>
            </a:r>
          </a:p>
          <a:p>
            <a:pPr marL="1200150" lvl="1" indent="-338138">
              <a:buNone/>
            </a:pPr>
            <a:r>
              <a:rPr lang="en-CA" sz="2000" dirty="0">
                <a:latin typeface="Consolas" panose="020B0609020204030204" pitchFamily="49" charset="0"/>
                <a:cs typeface="Miriam Fixed" pitchFamily="49" charset="-79"/>
              </a:rPr>
              <a:t>logic = </a:t>
            </a:r>
            <a:r>
              <a:rPr lang="en-CA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Miriam Fixed" pitchFamily="49" charset="-79"/>
              </a:rPr>
              <a:t>widget.logic</a:t>
            </a:r>
            <a:endParaRPr lang="en-CA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class</a:t>
            </a:r>
          </a:p>
        </p:txBody>
      </p:sp>
    </p:spTree>
    <p:extLst>
      <p:ext uri="{BB962C8B-B14F-4D97-AF65-F5344CB8AC3E}">
        <p14:creationId xmlns:p14="http://schemas.microsoft.com/office/powerpoint/2010/main" val="372143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661274" y="2171353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3"/>
            <a:endCxn id="11" idx="1"/>
          </p:cNvCxnSpPr>
          <p:nvPr/>
        </p:nvCxnSpPr>
        <p:spPr>
          <a:xfrm>
            <a:off x="3627418" y="2743200"/>
            <a:ext cx="1908319" cy="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527673" y="2649711"/>
            <a:ext cx="211037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(only for scripted)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85800" y="4135264"/>
            <a:ext cx="7696199" cy="196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Scripted module logic is not created automatically, it has to be instantiated in the Widget class.</a:t>
            </a:r>
          </a:p>
        </p:txBody>
      </p:sp>
    </p:spTree>
    <p:extLst>
      <p:ext uri="{BB962C8B-B14F-4D97-AF65-F5344CB8AC3E}">
        <p14:creationId xmlns:p14="http://schemas.microsoft.com/office/powerpoint/2010/main" val="6272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32" y="1417320"/>
            <a:ext cx="2928068" cy="38404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12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has a user interface</a:t>
            </a:r>
          </a:p>
          <a:p>
            <a:r>
              <a:rPr lang="en-CA" sz="2800" dirty="0"/>
              <a:t>Typically only one global instance exists</a:t>
            </a:r>
          </a:p>
          <a:p>
            <a:r>
              <a:rPr lang="en-CA" sz="2800" dirty="0"/>
              <a:t>Defines the module’s user interface</a:t>
            </a:r>
          </a:p>
          <a:p>
            <a:r>
              <a:rPr lang="en-CA" sz="2800" dirty="0"/>
              <a:t>Keeps user interface and nodes in sync (observes MRML nodes to get change notifications)</a:t>
            </a:r>
          </a:p>
          <a:p>
            <a:r>
              <a:rPr lang="en-CA" sz="2800" dirty="0"/>
              <a:t>Launches processing methods implemented in the logic class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2964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13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Include a parameter node selector at the top (or use a singleton parameter node)</a:t>
            </a:r>
          </a:p>
          <a:p>
            <a:r>
              <a:rPr lang="en-CA" sz="2800" dirty="0"/>
              <a:t>If a parameter node is selected then add an observer to its modified events; if modified then call widget’s </a:t>
            </a:r>
            <a:r>
              <a:rPr lang="en-CA" sz="2400" dirty="0" err="1">
                <a:latin typeface="Consolas" panose="020B0609020204030204" pitchFamily="49" charset="0"/>
              </a:rPr>
              <a:t>updateGUIFromParameterNode</a:t>
            </a:r>
            <a:r>
              <a:rPr lang="en-CA" sz="2400" dirty="0">
                <a:latin typeface="Consolas" panose="020B0609020204030204" pitchFamily="49" charset="0"/>
              </a:rPr>
              <a:t>() </a:t>
            </a:r>
            <a:r>
              <a:rPr lang="en-CA" sz="2400" dirty="0"/>
              <a:t>method</a:t>
            </a:r>
            <a:endParaRPr lang="en-CA" sz="2800" dirty="0"/>
          </a:p>
          <a:p>
            <a:r>
              <a:rPr lang="en-CA" sz="2800" dirty="0"/>
              <a:t>If the user changes the GUI then update MRML node by calling the widget’s </a:t>
            </a:r>
            <a:r>
              <a:rPr lang="en-CA" sz="2400" dirty="0" err="1">
                <a:latin typeface="Consolas" panose="020B0609020204030204" pitchFamily="49" charset="0"/>
              </a:rPr>
              <a:t>updateParameterNodeFromGUI</a:t>
            </a:r>
            <a:r>
              <a:rPr lang="en-CA" sz="2400" dirty="0">
                <a:latin typeface="Consolas" panose="020B0609020204030204" pitchFamily="49" charset="0"/>
              </a:rPr>
              <a:t>()</a:t>
            </a:r>
            <a:r>
              <a:rPr lang="en-CA" sz="2400" dirty="0"/>
              <a:t> method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Widget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1792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14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0527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914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Needed if the module does any processing (always)</a:t>
            </a:r>
          </a:p>
          <a:p>
            <a:r>
              <a:rPr lang="en-CA" sz="2800" dirty="0"/>
              <a:t>The module must be usable from another module, just by calling logic methods</a:t>
            </a:r>
          </a:p>
          <a:p>
            <a:r>
              <a:rPr lang="en-CA" sz="2800" dirty="0"/>
              <a:t>Must not rely on the Widget class: the module must be usable without even having a widget class</a:t>
            </a:r>
          </a:p>
          <a:p>
            <a:r>
              <a:rPr lang="en-CA" sz="2800" dirty="0"/>
              <a:t>Logic may be instantiated many times (to access utility functions inside)</a:t>
            </a:r>
          </a:p>
          <a:p>
            <a:r>
              <a:rPr lang="en-CA" sz="2800" dirty="0"/>
              <a:t>Logic may observe nodes: only if real-time background processing is needed (e.g., we observe some input nodes and update other nodes if input nodes are changed)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Logic class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1063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2705100" y="1801586"/>
            <a:ext cx="6144986" cy="4414157"/>
          </a:xfrm>
          <a:custGeom>
            <a:avLst/>
            <a:gdLst>
              <a:gd name="connsiteX0" fmla="*/ 2454729 w 6144986"/>
              <a:gd name="connsiteY0" fmla="*/ 174171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454729 w 6144986"/>
              <a:gd name="connsiteY6" fmla="*/ 174171 h 4414157"/>
              <a:gd name="connsiteX0" fmla="*/ 2737757 w 6144986"/>
              <a:gd name="connsiteY0" fmla="*/ 5443 h 4414157"/>
              <a:gd name="connsiteX1" fmla="*/ 1964871 w 6144986"/>
              <a:gd name="connsiteY1" fmla="*/ 1758043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  <a:gd name="connsiteX0" fmla="*/ 2737757 w 6144986"/>
              <a:gd name="connsiteY0" fmla="*/ 5443 h 4414157"/>
              <a:gd name="connsiteX1" fmla="*/ 2204356 w 6144986"/>
              <a:gd name="connsiteY1" fmla="*/ 1572986 h 4414157"/>
              <a:gd name="connsiteX2" fmla="*/ 38100 w 6144986"/>
              <a:gd name="connsiteY2" fmla="*/ 2770414 h 4414157"/>
              <a:gd name="connsiteX3" fmla="*/ 0 w 6144986"/>
              <a:gd name="connsiteY3" fmla="*/ 4414157 h 4414157"/>
              <a:gd name="connsiteX4" fmla="*/ 6096000 w 6144986"/>
              <a:gd name="connsiteY4" fmla="*/ 4381500 h 4414157"/>
              <a:gd name="connsiteX5" fmla="*/ 6144986 w 6144986"/>
              <a:gd name="connsiteY5" fmla="*/ 0 h 4414157"/>
              <a:gd name="connsiteX6" fmla="*/ 2737757 w 6144986"/>
              <a:gd name="connsiteY6" fmla="*/ 5443 h 441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4986" h="4414157">
                <a:moveTo>
                  <a:pt x="2737757" y="5443"/>
                </a:moveTo>
                <a:lnTo>
                  <a:pt x="2204356" y="1572986"/>
                </a:lnTo>
                <a:lnTo>
                  <a:pt x="38100" y="2770414"/>
                </a:lnTo>
                <a:lnTo>
                  <a:pt x="0" y="4414157"/>
                </a:lnTo>
                <a:lnTo>
                  <a:pt x="6096000" y="4381500"/>
                </a:lnTo>
                <a:lnTo>
                  <a:pt x="6144986" y="0"/>
                </a:lnTo>
                <a:lnTo>
                  <a:pt x="2737757" y="544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15" name="Elbow Connector 12"/>
          <p:cNvCxnSpPr/>
          <p:nvPr/>
        </p:nvCxnSpPr>
        <p:spPr>
          <a:xfrm flipH="1">
            <a:off x="3625850" y="2971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311650" y="261806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18" name="Elbow Connector 117"/>
          <p:cNvCxnSpPr>
            <a:stCxn id="11" idx="2"/>
            <a:endCxn id="7" idx="0"/>
          </p:cNvCxnSpPr>
          <p:nvPr/>
        </p:nvCxnSpPr>
        <p:spPr>
          <a:xfrm rot="5400000">
            <a:off x="5198700" y="2806493"/>
            <a:ext cx="1124231" cy="2369244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ontent Placeholder 2"/>
          <p:cNvSpPr txBox="1">
            <a:spLocks/>
          </p:cNvSpPr>
          <p:nvPr/>
        </p:nvSpPr>
        <p:spPr bwMode="auto">
          <a:xfrm>
            <a:off x="5847614" y="343071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982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62284" y="34290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Notify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464050" y="4038600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Observe</a:t>
            </a:r>
          </a:p>
        </p:txBody>
      </p:sp>
      <p:cxnSp>
        <p:nvCxnSpPr>
          <p:cNvPr id="36" name="Elbow Connector 35"/>
          <p:cNvCxnSpPr>
            <a:stCxn id="8" idx="2"/>
            <a:endCxn id="7" idx="0"/>
          </p:cNvCxnSpPr>
          <p:nvPr/>
        </p:nvCxnSpPr>
        <p:spPr>
          <a:xfrm rot="16200000" flipH="1">
            <a:off x="2834840" y="2811877"/>
            <a:ext cx="1124231" cy="2358475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00200" y="4731014"/>
            <a:ext cx="6191711" cy="140653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Everything is implemented in the widget, therefore the module is not usable from another module or with a custom GUI!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79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18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66493" y="4553231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node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cxnSp>
        <p:nvCxnSpPr>
          <p:cNvPr id="13" name="Elbow Connector 12"/>
          <p:cNvCxnSpPr>
            <a:stCxn id="8" idx="1"/>
            <a:endCxn id="7" idx="1"/>
          </p:cNvCxnSpPr>
          <p:nvPr/>
        </p:nvCxnSpPr>
        <p:spPr>
          <a:xfrm rot="10800000" flipH="1" flipV="1">
            <a:off x="808017" y="2743199"/>
            <a:ext cx="2358475" cy="249583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68218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7145050" y="4682188"/>
            <a:ext cx="143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/>
              <a:t>Modify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25" name="Elbow Connector 124"/>
          <p:cNvCxnSpPr>
            <a:stCxn id="11" idx="3"/>
            <a:endCxn id="7" idx="3"/>
          </p:cNvCxnSpPr>
          <p:nvPr/>
        </p:nvCxnSpPr>
        <p:spPr>
          <a:xfrm flipH="1">
            <a:off x="5985893" y="2743200"/>
            <a:ext cx="2369244" cy="2495831"/>
          </a:xfrm>
          <a:prstGeom prst="bentConnector3">
            <a:avLst>
              <a:gd name="adj1" fmla="val -964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650582" y="3505200"/>
            <a:ext cx="6045618" cy="949901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Problem: changes made to the MRML node are not reflected in the GUI!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2278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19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Common mistakes 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8018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35737" y="205740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160590" y="2122174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3627418" y="2590800"/>
            <a:ext cx="1905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807874" y="944629"/>
            <a:ext cx="7543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2221675" y="1638379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2236958" y="1600200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6952933" y="1628507"/>
            <a:ext cx="0" cy="457200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968216" y="1590328"/>
            <a:ext cx="139109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Create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295400" y="4038600"/>
            <a:ext cx="6566109" cy="160360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No parameter node is used. When the scene is saved and reloaded all the settings in the module user interface are lost!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898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Part 1</a:t>
            </a:r>
          </a:p>
          <a:p>
            <a:r>
              <a:rPr lang="en-CA" dirty="0"/>
              <a:t>Software architecture</a:t>
            </a:r>
          </a:p>
          <a:p>
            <a:pPr marL="0" indent="0">
              <a:buNone/>
            </a:pPr>
            <a:r>
              <a:rPr lang="en-CA" b="1" dirty="0"/>
              <a:t>Part 2</a:t>
            </a:r>
            <a:endParaRPr lang="en-CA" dirty="0"/>
          </a:p>
          <a:p>
            <a:r>
              <a:rPr lang="en-CA" dirty="0"/>
              <a:t>Use python console in Slicer</a:t>
            </a:r>
          </a:p>
          <a:p>
            <a:r>
              <a:rPr lang="en-CA" dirty="0"/>
              <a:t>Simple scripted module example</a:t>
            </a:r>
          </a:p>
          <a:p>
            <a:pPr marL="0" indent="0">
              <a:buNone/>
            </a:pPr>
            <a:r>
              <a:rPr lang="en-CA" b="1" dirty="0"/>
              <a:t>Part 3</a:t>
            </a:r>
          </a:p>
          <a:p>
            <a:r>
              <a:rPr lang="en-CA" dirty="0"/>
              <a:t>Write simple scripted module individually</a:t>
            </a:r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03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20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24222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How module A can use module B?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14082" y="3567140"/>
            <a:ext cx="5961000" cy="6212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MRML nodes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5817" y="2436659"/>
            <a:ext cx="1277041" cy="62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Widget 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87226" y="2436659"/>
            <a:ext cx="1277041" cy="621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Logic A</a:t>
            </a:r>
          </a:p>
        </p:txBody>
      </p:sp>
      <p:cxnSp>
        <p:nvCxnSpPr>
          <p:cNvPr id="13" name="Elbow Connector 12"/>
          <p:cNvCxnSpPr>
            <a:cxnSpLocks/>
            <a:stCxn id="8" idx="1"/>
            <a:endCxn id="7" idx="1"/>
          </p:cNvCxnSpPr>
          <p:nvPr/>
        </p:nvCxnSpPr>
        <p:spPr>
          <a:xfrm rot="10800000" flipH="1" flipV="1">
            <a:off x="345816" y="2747290"/>
            <a:ext cx="1068265" cy="1130481"/>
          </a:xfrm>
          <a:prstGeom prst="bentConnector3">
            <a:avLst>
              <a:gd name="adj1" fmla="val -21399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52400" y="3625551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Modify</a:t>
            </a:r>
          </a:p>
        </p:txBody>
      </p:sp>
      <p:cxnSp>
        <p:nvCxnSpPr>
          <p:cNvPr id="36" name="Elbow Connector 35"/>
          <p:cNvCxnSpPr>
            <a:cxnSpLocks/>
          </p:cNvCxnSpPr>
          <p:nvPr/>
        </p:nvCxnSpPr>
        <p:spPr>
          <a:xfrm rot="16200000" flipH="1">
            <a:off x="923093" y="3119168"/>
            <a:ext cx="552234" cy="429743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1864356" y="2465998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Use</a:t>
            </a:r>
          </a:p>
        </p:txBody>
      </p:sp>
      <p:cxnSp>
        <p:nvCxnSpPr>
          <p:cNvPr id="56" name="Elbow Connector 12"/>
          <p:cNvCxnSpPr/>
          <p:nvPr/>
        </p:nvCxnSpPr>
        <p:spPr>
          <a:xfrm>
            <a:off x="1622857" y="2678261"/>
            <a:ext cx="86286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345752" y="1932632"/>
            <a:ext cx="3416946" cy="310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Module A</a:t>
            </a:r>
          </a:p>
        </p:txBody>
      </p:sp>
      <p:cxnSp>
        <p:nvCxnSpPr>
          <p:cNvPr id="102" name="Elbow Connector 12"/>
          <p:cNvCxnSpPr/>
          <p:nvPr/>
        </p:nvCxnSpPr>
        <p:spPr>
          <a:xfrm>
            <a:off x="986129" y="2246864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993052" y="2229571"/>
            <a:ext cx="63009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cxnSp>
        <p:nvCxnSpPr>
          <p:cNvPr id="109" name="Elbow Connector 12"/>
          <p:cNvCxnSpPr/>
          <p:nvPr/>
        </p:nvCxnSpPr>
        <p:spPr>
          <a:xfrm>
            <a:off x="3129142" y="2242393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3136064" y="2225100"/>
            <a:ext cx="63009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004523" y="3057922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1409787" y="3296262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EC9D973E-6564-460A-86A6-FFC5E214B3C7}"/>
              </a:ext>
            </a:extLst>
          </p:cNvPr>
          <p:cNvSpPr/>
          <p:nvPr/>
        </p:nvSpPr>
        <p:spPr>
          <a:xfrm flipH="1">
            <a:off x="7154969" y="2439256"/>
            <a:ext cx="1346389" cy="621263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Widget B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676A167D-4148-4891-9831-6FA0543CE671}"/>
              </a:ext>
            </a:extLst>
          </p:cNvPr>
          <p:cNvSpPr/>
          <p:nvPr/>
        </p:nvSpPr>
        <p:spPr>
          <a:xfrm flipH="1">
            <a:off x="4897273" y="2439256"/>
            <a:ext cx="1346389" cy="621263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Logic B</a:t>
            </a:r>
          </a:p>
        </p:txBody>
      </p:sp>
      <p:cxnSp>
        <p:nvCxnSpPr>
          <p:cNvPr id="25" name="Elbow Connector 12">
            <a:extLst>
              <a:ext uri="{FF2B5EF4-FFF2-40B4-BE49-F238E27FC236}">
                <a16:creationId xmlns:a16="http://schemas.microsoft.com/office/drawing/2014/main" id="{193E34FC-ED86-4519-92D4-54E5BC6409A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375082" y="2749887"/>
            <a:ext cx="1126277" cy="1130481"/>
          </a:xfrm>
          <a:prstGeom prst="bentConnector3">
            <a:avLst>
              <a:gd name="adj1" fmla="val -969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AD38C-20D6-4D9D-BFB3-013240C6B4E5}"/>
              </a:ext>
            </a:extLst>
          </p:cNvPr>
          <p:cNvSpPr txBox="1">
            <a:spLocks/>
          </p:cNvSpPr>
          <p:nvPr/>
        </p:nvSpPr>
        <p:spPr bwMode="auto">
          <a:xfrm flipH="1">
            <a:off x="7928630" y="3628148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Modify</a:t>
            </a:r>
          </a:p>
        </p:txBody>
      </p:sp>
      <p:cxnSp>
        <p:nvCxnSpPr>
          <p:cNvPr id="27" name="Elbow Connector 35">
            <a:extLst>
              <a:ext uri="{FF2B5EF4-FFF2-40B4-BE49-F238E27FC236}">
                <a16:creationId xmlns:a16="http://schemas.microsoft.com/office/drawing/2014/main" id="{5FAB7653-B808-4F1F-8523-FF9439084EB6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7307651" y="3089645"/>
            <a:ext cx="549639" cy="491387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663C12-EC57-4DC9-82FA-C0CCA1771358}"/>
              </a:ext>
            </a:extLst>
          </p:cNvPr>
          <p:cNvSpPr txBox="1">
            <a:spLocks/>
          </p:cNvSpPr>
          <p:nvPr/>
        </p:nvSpPr>
        <p:spPr bwMode="auto">
          <a:xfrm flipH="1">
            <a:off x="6123708" y="2468595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Use</a:t>
            </a:r>
          </a:p>
        </p:txBody>
      </p:sp>
      <p:cxnSp>
        <p:nvCxnSpPr>
          <p:cNvPr id="31" name="Elbow Connector 12">
            <a:extLst>
              <a:ext uri="{FF2B5EF4-FFF2-40B4-BE49-F238E27FC236}">
                <a16:creationId xmlns:a16="http://schemas.microsoft.com/office/drawing/2014/main" id="{E8BDBCB5-6772-44EB-A42F-F315B99078FE}"/>
              </a:ext>
            </a:extLst>
          </p:cNvPr>
          <p:cNvCxnSpPr/>
          <p:nvPr/>
        </p:nvCxnSpPr>
        <p:spPr>
          <a:xfrm flipH="1">
            <a:off x="6245247" y="2680858"/>
            <a:ext cx="909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91">
            <a:extLst>
              <a:ext uri="{FF2B5EF4-FFF2-40B4-BE49-F238E27FC236}">
                <a16:creationId xmlns:a16="http://schemas.microsoft.com/office/drawing/2014/main" id="{F91C9DD8-E864-4E40-BC3A-0838DECAB518}"/>
              </a:ext>
            </a:extLst>
          </p:cNvPr>
          <p:cNvSpPr/>
          <p:nvPr/>
        </p:nvSpPr>
        <p:spPr>
          <a:xfrm flipH="1">
            <a:off x="4898927" y="1935229"/>
            <a:ext cx="3602500" cy="310632"/>
          </a:xfrm>
          <a:prstGeom prst="roundRect">
            <a:avLst/>
          </a:prstGeom>
          <a:solidFill>
            <a:srgbClr val="399A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Module B</a:t>
            </a:r>
          </a:p>
        </p:txBody>
      </p:sp>
      <p:cxnSp>
        <p:nvCxnSpPr>
          <p:cNvPr id="33" name="Elbow Connector 12">
            <a:extLst>
              <a:ext uri="{FF2B5EF4-FFF2-40B4-BE49-F238E27FC236}">
                <a16:creationId xmlns:a16="http://schemas.microsoft.com/office/drawing/2014/main" id="{DA4AADCE-1A62-40A1-8DD5-3302BF145513}"/>
              </a:ext>
            </a:extLst>
          </p:cNvPr>
          <p:cNvCxnSpPr/>
          <p:nvPr/>
        </p:nvCxnSpPr>
        <p:spPr>
          <a:xfrm flipH="1">
            <a:off x="7826274" y="2249461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9DEF0EE-7BE9-4DCE-A542-0075386A5CB8}"/>
              </a:ext>
            </a:extLst>
          </p:cNvPr>
          <p:cNvSpPr txBox="1">
            <a:spLocks/>
          </p:cNvSpPr>
          <p:nvPr/>
        </p:nvSpPr>
        <p:spPr bwMode="auto">
          <a:xfrm flipH="1">
            <a:off x="7154664" y="2232168"/>
            <a:ext cx="664312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cxnSp>
        <p:nvCxnSpPr>
          <p:cNvPr id="35" name="Elbow Connector 12">
            <a:extLst>
              <a:ext uri="{FF2B5EF4-FFF2-40B4-BE49-F238E27FC236}">
                <a16:creationId xmlns:a16="http://schemas.microsoft.com/office/drawing/2014/main" id="{77300C7D-7EAF-43AB-B0B5-785A74860B59}"/>
              </a:ext>
            </a:extLst>
          </p:cNvPr>
          <p:cNvCxnSpPr/>
          <p:nvPr/>
        </p:nvCxnSpPr>
        <p:spPr>
          <a:xfrm flipH="1">
            <a:off x="5566888" y="2244990"/>
            <a:ext cx="0" cy="207088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AB605E9-6511-4538-A22C-2164686B2A39}"/>
              </a:ext>
            </a:extLst>
          </p:cNvPr>
          <p:cNvSpPr txBox="1">
            <a:spLocks/>
          </p:cNvSpPr>
          <p:nvPr/>
        </p:nvSpPr>
        <p:spPr bwMode="auto">
          <a:xfrm flipH="1">
            <a:off x="4895278" y="2227697"/>
            <a:ext cx="664312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Create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3565671-5EE2-466E-ACED-C33A9FA72B0A}"/>
              </a:ext>
            </a:extLst>
          </p:cNvPr>
          <p:cNvSpPr txBox="1">
            <a:spLocks/>
          </p:cNvSpPr>
          <p:nvPr/>
        </p:nvSpPr>
        <p:spPr bwMode="auto">
          <a:xfrm flipH="1">
            <a:off x="7030234" y="3060519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C796A9-36B8-4D25-857A-4D78F7FF1CD4}"/>
              </a:ext>
            </a:extLst>
          </p:cNvPr>
          <p:cNvSpPr txBox="1">
            <a:spLocks/>
          </p:cNvSpPr>
          <p:nvPr/>
        </p:nvSpPr>
        <p:spPr bwMode="auto">
          <a:xfrm flipH="1">
            <a:off x="6598433" y="3299544"/>
            <a:ext cx="776648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D134A68-C9F9-4742-BD15-F0E33BE39A2F}"/>
              </a:ext>
            </a:extLst>
          </p:cNvPr>
          <p:cNvSpPr txBox="1">
            <a:spLocks/>
          </p:cNvSpPr>
          <p:nvPr/>
        </p:nvSpPr>
        <p:spPr bwMode="auto">
          <a:xfrm>
            <a:off x="3694023" y="2398580"/>
            <a:ext cx="177198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Method call</a:t>
            </a:r>
          </a:p>
        </p:txBody>
      </p:sp>
      <p:cxnSp>
        <p:nvCxnSpPr>
          <p:cNvPr id="42" name="Elbow Connector 12">
            <a:extLst>
              <a:ext uri="{FF2B5EF4-FFF2-40B4-BE49-F238E27FC236}">
                <a16:creationId xmlns:a16="http://schemas.microsoft.com/office/drawing/2014/main" id="{65652E72-2563-4742-AB1D-A0356C0F4E65}"/>
              </a:ext>
            </a:extLst>
          </p:cNvPr>
          <p:cNvCxnSpPr>
            <a:cxnSpLocks/>
            <a:stCxn id="11" idx="3"/>
            <a:endCxn id="24" idx="3"/>
          </p:cNvCxnSpPr>
          <p:nvPr/>
        </p:nvCxnSpPr>
        <p:spPr>
          <a:xfrm>
            <a:off x="3764267" y="2747291"/>
            <a:ext cx="1133006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">
            <a:extLst>
              <a:ext uri="{FF2B5EF4-FFF2-40B4-BE49-F238E27FC236}">
                <a16:creationId xmlns:a16="http://schemas.microsoft.com/office/drawing/2014/main" id="{F439937E-7F85-4B23-A897-AEDCC1EFE227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2872437" y="3311232"/>
            <a:ext cx="506621" cy="1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6E0E6ED-4D04-4B36-97BB-5403894DF1D0}"/>
              </a:ext>
            </a:extLst>
          </p:cNvPr>
          <p:cNvSpPr txBox="1">
            <a:spLocks/>
          </p:cNvSpPr>
          <p:nvPr/>
        </p:nvSpPr>
        <p:spPr bwMode="auto">
          <a:xfrm>
            <a:off x="3168679" y="302071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Modify</a:t>
            </a:r>
          </a:p>
        </p:txBody>
      </p:sp>
      <p:cxnSp>
        <p:nvCxnSpPr>
          <p:cNvPr id="46" name="Elbow Connector 12">
            <a:extLst>
              <a:ext uri="{FF2B5EF4-FFF2-40B4-BE49-F238E27FC236}">
                <a16:creationId xmlns:a16="http://schemas.microsoft.com/office/drawing/2014/main" id="{839FF8BF-5B9D-4478-A9D2-CDF5DD479B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657" y="86750"/>
            <a:ext cx="2597" cy="4702416"/>
          </a:xfrm>
          <a:prstGeom prst="curvedConnector3">
            <a:avLst>
              <a:gd name="adj1" fmla="val -3451486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6696BC1-20C4-43D9-BF01-D3C3CBFEA3EC}"/>
              </a:ext>
            </a:extLst>
          </p:cNvPr>
          <p:cNvSpPr txBox="1">
            <a:spLocks/>
          </p:cNvSpPr>
          <p:nvPr/>
        </p:nvSpPr>
        <p:spPr bwMode="auto">
          <a:xfrm>
            <a:off x="4953000" y="1221638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1" name="Elbow Connector 12">
            <a:extLst>
              <a:ext uri="{FF2B5EF4-FFF2-40B4-BE49-F238E27FC236}">
                <a16:creationId xmlns:a16="http://schemas.microsoft.com/office/drawing/2014/main" id="{D33E93E0-01F0-456C-B865-3840C5C8260A}"/>
              </a:ext>
            </a:extLst>
          </p:cNvPr>
          <p:cNvCxnSpPr>
            <a:cxnSpLocks/>
            <a:stCxn id="8" idx="0"/>
            <a:endCxn id="23" idx="0"/>
          </p:cNvCxnSpPr>
          <p:nvPr/>
        </p:nvCxnSpPr>
        <p:spPr>
          <a:xfrm rot="16200000" flipH="1">
            <a:off x="4404951" y="-983955"/>
            <a:ext cx="2597" cy="6843825"/>
          </a:xfrm>
          <a:prstGeom prst="curvedConnector3">
            <a:avLst>
              <a:gd name="adj1" fmla="val -4957177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3A861220-49CF-4E46-B529-7211477EEB53}"/>
              </a:ext>
            </a:extLst>
          </p:cNvPr>
          <p:cNvSpPr txBox="1">
            <a:spLocks/>
          </p:cNvSpPr>
          <p:nvPr/>
        </p:nvSpPr>
        <p:spPr bwMode="auto">
          <a:xfrm>
            <a:off x="4703242" y="810579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634FD1-7816-451E-B355-E9CCC2EBDDCA}"/>
              </a:ext>
            </a:extLst>
          </p:cNvPr>
          <p:cNvSpPr txBox="1">
            <a:spLocks/>
          </p:cNvSpPr>
          <p:nvPr/>
        </p:nvSpPr>
        <p:spPr bwMode="auto">
          <a:xfrm>
            <a:off x="457200" y="4419600"/>
            <a:ext cx="8153400" cy="1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Module logic may modify any MRML nodes – most common form of communication</a:t>
            </a:r>
          </a:p>
          <a:p>
            <a:r>
              <a:rPr lang="en-CA" sz="2000" dirty="0"/>
              <a:t>Module logic class may use another module’s logic class</a:t>
            </a:r>
          </a:p>
          <a:p>
            <a:r>
              <a:rPr lang="en-CA" sz="2000" dirty="0"/>
              <a:t>Module class may use another module class, but this is rarely needed (e.g., to access features that require Qt or other GUI classes)</a:t>
            </a:r>
          </a:p>
        </p:txBody>
      </p:sp>
      <p:cxnSp>
        <p:nvCxnSpPr>
          <p:cNvPr id="74" name="Elbow Connector 12">
            <a:extLst>
              <a:ext uri="{FF2B5EF4-FFF2-40B4-BE49-F238E27FC236}">
                <a16:creationId xmlns:a16="http://schemas.microsoft.com/office/drawing/2014/main" id="{4DE3BFB4-3334-4D24-A074-00A454CFA354}"/>
              </a:ext>
            </a:extLst>
          </p:cNvPr>
          <p:cNvCxnSpPr>
            <a:cxnSpLocks/>
            <a:stCxn id="92" idx="3"/>
            <a:endCxn id="32" idx="3"/>
          </p:cNvCxnSpPr>
          <p:nvPr/>
        </p:nvCxnSpPr>
        <p:spPr>
          <a:xfrm>
            <a:off x="3762698" y="2087948"/>
            <a:ext cx="1136229" cy="25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5B1E4D40-C7C0-49BF-85A7-5933D0A294DB}"/>
              </a:ext>
            </a:extLst>
          </p:cNvPr>
          <p:cNvSpPr txBox="1">
            <a:spLocks/>
          </p:cNvSpPr>
          <p:nvPr/>
        </p:nvSpPr>
        <p:spPr bwMode="auto">
          <a:xfrm>
            <a:off x="3694023" y="1731659"/>
            <a:ext cx="189347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Method call</a:t>
            </a: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cxnSp>
        <p:nvCxnSpPr>
          <p:cNvPr id="58" name="Elbow Connector 35">
            <a:extLst>
              <a:ext uri="{FF2B5EF4-FFF2-40B4-BE49-F238E27FC236}">
                <a16:creationId xmlns:a16="http://schemas.microsoft.com/office/drawing/2014/main" id="{EEB47455-6FBA-4B90-9658-BC02663071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0789" y="3290941"/>
            <a:ext cx="490487" cy="3"/>
          </a:xfrm>
          <a:prstGeom prst="bentConnector3">
            <a:avLst>
              <a:gd name="adj1" fmla="val 50000"/>
            </a:avLst>
          </a:prstGeom>
          <a:ln w="1905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8D39B66-B9B9-440B-AC66-8DA102CA9CB9}"/>
              </a:ext>
            </a:extLst>
          </p:cNvPr>
          <p:cNvSpPr txBox="1">
            <a:spLocks/>
          </p:cNvSpPr>
          <p:nvPr/>
        </p:nvSpPr>
        <p:spPr bwMode="auto">
          <a:xfrm>
            <a:off x="5546216" y="3045699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Notify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47C716AF-8B47-477F-AF30-DFEFB242C11F}"/>
              </a:ext>
            </a:extLst>
          </p:cNvPr>
          <p:cNvSpPr txBox="1">
            <a:spLocks/>
          </p:cNvSpPr>
          <p:nvPr/>
        </p:nvSpPr>
        <p:spPr bwMode="auto">
          <a:xfrm>
            <a:off x="5524934" y="3321285"/>
            <a:ext cx="736645" cy="27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Observe</a:t>
            </a:r>
          </a:p>
        </p:txBody>
      </p:sp>
    </p:spTree>
    <p:extLst>
      <p:ext uri="{BB962C8B-B14F-4D97-AF65-F5344CB8AC3E}">
        <p14:creationId xmlns:p14="http://schemas.microsoft.com/office/powerpoint/2010/main" val="23288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Launch Slicer and load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2" y="4010025"/>
            <a:ext cx="306705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/>
          <p:cNvSpPr/>
          <p:nvPr/>
        </p:nvSpPr>
        <p:spPr bwMode="auto">
          <a:xfrm>
            <a:off x="2152649" y="3416760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8A31B-476F-4F65-B2EC-2A08DDA8CF0F}"/>
              </a:ext>
            </a:extLst>
          </p:cNvPr>
          <p:cNvGrpSpPr/>
          <p:nvPr/>
        </p:nvGrpSpPr>
        <p:grpSpPr>
          <a:xfrm>
            <a:off x="457200" y="1828800"/>
            <a:ext cx="3876675" cy="1527717"/>
            <a:chOff x="457200" y="1828800"/>
            <a:chExt cx="3876675" cy="152771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28800"/>
              <a:ext cx="3876675" cy="1409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084" y="2962922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0B018-5317-4D42-91CA-D0B419DE0EC8}"/>
              </a:ext>
            </a:extLst>
          </p:cNvPr>
          <p:cNvGrpSpPr/>
          <p:nvPr/>
        </p:nvGrpSpPr>
        <p:grpSpPr>
          <a:xfrm>
            <a:off x="457200" y="4171949"/>
            <a:ext cx="3895725" cy="1152525"/>
            <a:chOff x="457200" y="4171949"/>
            <a:chExt cx="3895725" cy="1152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171949"/>
              <a:ext cx="3895725" cy="1152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818356"/>
              <a:ext cx="259773" cy="39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Right Arrow 16"/>
          <p:cNvSpPr/>
          <p:nvPr/>
        </p:nvSpPr>
        <p:spPr bwMode="auto">
          <a:xfrm>
            <a:off x="4572000" y="4576262"/>
            <a:ext cx="623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7491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05" y="1039633"/>
            <a:ext cx="6748188" cy="4778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Introducing the python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17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71" y="141322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086" y="2630448"/>
            <a:ext cx="4408265" cy="2282851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57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Essential tool that provides API information</a:t>
            </a:r>
          </a:p>
          <a:p>
            <a:r>
              <a:rPr lang="en-CA" sz="2800" dirty="0"/>
              <a:t>Press TAB to bring up auto-complete window to</a:t>
            </a:r>
          </a:p>
          <a:p>
            <a:pPr lvl="1"/>
            <a:r>
              <a:rPr lang="en-CA" sz="2400" dirty="0"/>
              <a:t>Explore available functions of a certain object</a:t>
            </a:r>
          </a:p>
          <a:p>
            <a:pPr lvl="1"/>
            <a:r>
              <a:rPr lang="en-CA" sz="2400" dirty="0"/>
              <a:t>Save typing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Auto-completion feature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23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81375"/>
            <a:ext cx="585787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748881"/>
            <a:ext cx="58674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2896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Using utility functions – in </a:t>
            </a:r>
            <a:r>
              <a:rPr lang="en-CA" sz="2800" dirty="0" err="1"/>
              <a:t>slicer.util</a:t>
            </a:r>
            <a:endParaRPr lang="en-CA" sz="2800" dirty="0"/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</a:t>
            </a:r>
            <a:r>
              <a:rPr lang="en-CA" b="1" dirty="0" err="1">
                <a:latin typeface="Consolas" panose="020B0609020204030204" pitchFamily="49" charset="0"/>
              </a:rPr>
              <a:t>CTChest</a:t>
            </a:r>
            <a:r>
              <a:rPr lang="en-CA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0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('CT*')</a:t>
            </a:r>
            <a:endParaRPr lang="en-CA" sz="2000" b="1" dirty="0">
              <a:latin typeface="Miriam Fixed" pitchFamily="49" charset="-79"/>
              <a:cs typeface="Miriam Fixed" pitchFamily="49" charset="-79"/>
            </a:endParaRP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pPr marL="169863" lvl="1" indent="0">
              <a:buNone/>
            </a:pPr>
            <a:r>
              <a:rPr lang="en-CA" sz="2000" dirty="0" err="1">
                <a:latin typeface="Consolas" panose="020B0609020204030204" pitchFamily="49" charset="0"/>
                <a:cs typeface="Miriam Fixed" pitchFamily="49" charset="-79"/>
              </a:rPr>
              <a:t>getNode</a:t>
            </a:r>
            <a:r>
              <a:rPr lang="en-CA" sz="2000" dirty="0">
                <a:cs typeface="Miriam Fixed" pitchFamily="49" charset="-79"/>
              </a:rPr>
              <a:t>: somewhat ambiguous, recommended for testing &amp; debugging only</a:t>
            </a:r>
          </a:p>
          <a:p>
            <a:pPr marL="169863" lvl="1" indent="0">
              <a:buNone/>
            </a:pPr>
            <a:endParaRPr lang="en-CA" sz="2000" dirty="0">
              <a:cs typeface="Miriam Fixed" pitchFamily="49" charset="-79"/>
            </a:endParaRPr>
          </a:p>
          <a:p>
            <a:r>
              <a:rPr lang="en-CA" sz="2800" dirty="0"/>
              <a:t>Accessing MRML scene directly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slicer.mrmlScene.GetFirstNodeByName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CTChest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  <a:p>
            <a:pPr marL="169863" lvl="1" indent="0">
              <a:buNone/>
            </a:pPr>
            <a:r>
              <a:rPr lang="en-CA" sz="2400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sz="2400" b="1" dirty="0">
                <a:latin typeface="Consolas" panose="020B0609020204030204" pitchFamily="49" charset="0"/>
              </a:rPr>
              <a:t>v=</a:t>
            </a:r>
            <a:r>
              <a:rPr lang="en-CA" sz="2400" b="1" dirty="0" err="1">
                <a:latin typeface="Consolas" panose="020B0609020204030204" pitchFamily="49" charset="0"/>
              </a:rPr>
              <a:t>slicer.mrmlScene.GetFirstNodeByClass</a:t>
            </a:r>
            <a:r>
              <a:rPr lang="en-CA" sz="2400" b="1" dirty="0">
                <a:latin typeface="Consolas" panose="020B0609020204030204" pitchFamily="49" charset="0"/>
              </a:rPr>
              <a:t>('</a:t>
            </a:r>
            <a:r>
              <a:rPr lang="en-CA" sz="2400" b="1" dirty="0" err="1">
                <a:latin typeface="Consolas" panose="020B0609020204030204" pitchFamily="49" charset="0"/>
              </a:rPr>
              <a:t>vtkMRMLScalarVolumeNode</a:t>
            </a:r>
            <a:r>
              <a:rPr lang="en-CA" sz="2400" b="1" dirty="0">
                <a:latin typeface="Consolas" panose="020B0609020204030204" pitchFamily="49" charset="0"/>
              </a:rPr>
              <a:t>')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Accessing the MRML scene and nodes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396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25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Get variable type and pointer: enter the variable name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v</a:t>
            </a:r>
          </a:p>
          <a:p>
            <a:pPr marL="169863" lvl="1" indent="0">
              <a:buNone/>
            </a:pPr>
            <a:r>
              <a:rPr lang="en-CA" sz="2000" dirty="0">
                <a:latin typeface="Consolas" panose="020B0609020204030204" pitchFamily="49" charset="0"/>
              </a:rPr>
              <a:t>(</a:t>
            </a:r>
            <a:r>
              <a:rPr lang="en-CA" sz="2000" dirty="0" err="1">
                <a:latin typeface="Consolas" panose="020B0609020204030204" pitchFamily="49" charset="0"/>
              </a:rPr>
              <a:t>vtkMRMLScalarVolumeNode</a:t>
            </a:r>
            <a:r>
              <a:rPr lang="en-CA" sz="2000" dirty="0">
                <a:latin typeface="Consolas" panose="020B0609020204030204" pitchFamily="49" charset="0"/>
              </a:rPr>
              <a:t>)0000008FF76243B8</a:t>
            </a:r>
          </a:p>
          <a:p>
            <a:pPr marL="169863" lvl="1" indent="0">
              <a:buNone/>
            </a:pPr>
            <a:r>
              <a:rPr lang="en-CA" sz="2800" dirty="0"/>
              <a:t>Note: It’s always good to check the variable after you create it</a:t>
            </a:r>
          </a:p>
          <a:p>
            <a:r>
              <a:rPr lang="en-CA" sz="2800" dirty="0"/>
              <a:t>Show node content: all members and attributes inheritance tree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print(v)</a:t>
            </a:r>
          </a:p>
          <a:p>
            <a:r>
              <a:rPr lang="en-CA" sz="2800" dirty="0"/>
              <a:t>Show node API: description of all methods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help(v)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Information about variables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15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26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window/level values programmatically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 = </a:t>
            </a:r>
            <a:r>
              <a:rPr lang="en-CA" b="1" dirty="0" err="1">
                <a:latin typeface="Consolas" panose="020B0609020204030204" pitchFamily="49" charset="0"/>
              </a:rPr>
              <a:t>v.GetDisplayNode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vd.SetAutoWindowLevel</a:t>
            </a:r>
            <a:r>
              <a:rPr lang="en-CA" b="1" dirty="0">
                <a:latin typeface="Consolas" panose="020B0609020204030204" pitchFamily="49" charset="0"/>
              </a:rPr>
              <a:t>(0)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vd.SetWindowLevel</a:t>
            </a:r>
            <a:r>
              <a:rPr lang="en-CA" b="1" dirty="0">
                <a:latin typeface="Consolas" panose="020B0609020204030204" pitchFamily="49" charset="0"/>
              </a:rPr>
              <a:t>(350,40)</a:t>
            </a:r>
          </a:p>
          <a:p>
            <a:pPr marL="0" indent="0">
              <a:buNone/>
            </a:pPr>
            <a:endParaRPr lang="en-CA" sz="2000" dirty="0">
              <a:latin typeface="Miriam Fixed" pitchFamily="49" charset="-79"/>
              <a:cs typeface="Miriam Fixed" pitchFamily="49" charset="-79"/>
            </a:endParaRPr>
          </a:p>
          <a:p>
            <a:r>
              <a:rPr lang="en-CA" sz="2800" dirty="0"/>
              <a:t>What methods/parameters are available: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help(</a:t>
            </a:r>
            <a:r>
              <a:rPr lang="en-CA" b="1" dirty="0" err="1">
                <a:latin typeface="Consolas" panose="020B0609020204030204" pitchFamily="49" charset="0"/>
              </a:rPr>
              <a:t>vd</a:t>
            </a:r>
            <a:r>
              <a:rPr lang="en-CA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r>
              <a:rPr lang="en-CA" dirty="0">
                <a:cs typeface="Miriam Fixed" pitchFamily="49" charset="-79"/>
              </a:rPr>
              <a:t>OR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vd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vtkCommonCorePython.vtkMRMLScalarVolumeDisplayNode</a:t>
            </a:r>
            <a:r>
              <a:rPr lang="en-US" sz="1600" dirty="0">
                <a:latin typeface="Consolas" panose="020B0609020204030204" pitchFamily="49" charset="0"/>
              </a:rPr>
              <a:t>)0000021AD5436588</a:t>
            </a:r>
            <a:endParaRPr lang="en-CA" sz="1600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CA" sz="2800" dirty="0">
                <a:cs typeface="Miriam Fixed" pitchFamily="49" charset="-79"/>
                <a:hlinkClick r:id="rId3"/>
              </a:rPr>
              <a:t>http://www.slicer.org/doc/html/classes.html</a:t>
            </a:r>
            <a:endParaRPr lang="en-CA" sz="2800" dirty="0"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219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Accessing, changing voxels – using </a:t>
            </a:r>
            <a:r>
              <a:rPr lang="en-CA" sz="2800" dirty="0" err="1"/>
              <a:t>numpy</a:t>
            </a:r>
            <a:endParaRPr lang="en-CA" sz="2800" dirty="0"/>
          </a:p>
          <a:p>
            <a:r>
              <a:rPr lang="en-CA" sz="2800" dirty="0"/>
              <a:t>Get voxel value at (100,200,30) position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slicer.util.arrayFromVolume</a:t>
            </a:r>
            <a:r>
              <a:rPr lang="en-US" sz="2000" b="1" dirty="0">
                <a:latin typeface="Consolas" panose="020B0609020204030204" pitchFamily="49" charset="0"/>
              </a:rPr>
              <a:t>(v)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va</a:t>
            </a:r>
            <a:r>
              <a:rPr lang="en-US" sz="2000" b="1" dirty="0">
                <a:latin typeface="Consolas" panose="020B0609020204030204" pitchFamily="49" charset="0"/>
              </a:rPr>
              <a:t>[100,200,30]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-986</a:t>
            </a:r>
          </a:p>
          <a:p>
            <a:r>
              <a:rPr lang="en-CA" sz="2800" dirty="0"/>
              <a:t>Thresholding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=</a:t>
            </a:r>
            <a:r>
              <a:rPr lang="en-US" sz="2400" b="1" dirty="0" err="1">
                <a:latin typeface="Consolas" panose="020B0609020204030204" pitchFamily="49" charset="0"/>
              </a:rPr>
              <a:t>va.copy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&lt;200] = -3000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</a:t>
            </a: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&gt;200] = 2000</a:t>
            </a:r>
          </a:p>
          <a:p>
            <a:pPr marL="0" indent="0">
              <a:buNone/>
            </a:pPr>
            <a:r>
              <a:rPr lang="en-US" sz="2200" b="1" dirty="0" err="1">
                <a:latin typeface="Consolas" panose="020B0609020204030204" pitchFamily="49" charset="0"/>
              </a:rPr>
              <a:t>slicer.util.arrayFromVolumeModified</a:t>
            </a:r>
            <a:r>
              <a:rPr lang="en-US" sz="2200" b="1" dirty="0">
                <a:latin typeface="Consolas" panose="020B0609020204030204" pitchFamily="49" charset="0"/>
              </a:rPr>
              <a:t>(v)</a:t>
            </a:r>
          </a:p>
          <a:p>
            <a:r>
              <a:rPr lang="en-CA" sz="2800" dirty="0"/>
              <a:t>Process with arbitrary function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va</a:t>
            </a:r>
            <a:r>
              <a:rPr lang="en-US" sz="2400" b="1" dirty="0">
                <a:latin typeface="Consolas" panose="020B0609020204030204" pitchFamily="49" charset="0"/>
              </a:rPr>
              <a:t>[:] = </a:t>
            </a:r>
            <a:r>
              <a:rPr lang="en-US" sz="2400" b="1" dirty="0" err="1">
                <a:latin typeface="Consolas" panose="020B0609020204030204" pitchFamily="49" charset="0"/>
              </a:rPr>
              <a:t>vaOriginal</a:t>
            </a:r>
            <a:r>
              <a:rPr lang="en-US" sz="2400" b="1" dirty="0">
                <a:latin typeface="Consolas" panose="020B0609020204030204" pitchFamily="49" charset="0"/>
              </a:rPr>
              <a:t>[:]*2.5-500; </a:t>
            </a:r>
            <a:r>
              <a:rPr lang="en-US" sz="2400" b="1" dirty="0" err="1">
                <a:latin typeface="Consolas" panose="020B0609020204030204" pitchFamily="49" charset="0"/>
              </a:rPr>
              <a:t>v.Modified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  <a:endParaRPr lang="en-CA" sz="2400" b="1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Volumes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276235" y="1936463"/>
            <a:ext cx="3822045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get voxels as a </a:t>
            </a:r>
            <a:r>
              <a:rPr lang="en-CA" sz="2000" dirty="0" err="1">
                <a:cs typeface="Miriam Fixed" pitchFamily="49" charset="-79"/>
              </a:rPr>
              <a:t>numpy</a:t>
            </a:r>
            <a:r>
              <a:rPr lang="en-CA" sz="2000" dirty="0">
                <a:cs typeface="Miriam Fixed" pitchFamily="49" charset="-79"/>
              </a:rPr>
              <a:t> array</a:t>
            </a:r>
            <a:endParaRPr lang="en-CA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2654014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voxel value</a:t>
            </a:r>
            <a:endParaRPr lang="en-CA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92830" y="3593528"/>
            <a:ext cx="5600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save the original voxel values</a:t>
            </a:r>
            <a:endParaRPr lang="en-CA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172200" y="4862178"/>
            <a:ext cx="33909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dirty="0">
                <a:cs typeface="Miriam Fixed" pitchFamily="49" charset="-79"/>
              </a:rPr>
              <a:t>&lt;= indicate to Slicer that updates are completed</a:t>
            </a:r>
            <a:endParaRPr lang="en-CA" sz="3200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367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2E456-8370-4D0D-9019-1E6E0973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62933"/>
            <a:ext cx="5939852" cy="4612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19100" y="838199"/>
            <a:ext cx="82677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 algn="ctr">
              <a:buNone/>
            </a:pPr>
            <a:r>
              <a:rPr lang="en-CA" sz="2000" dirty="0">
                <a:cs typeface="Miriam Fixed" pitchFamily="49" charset="-79"/>
                <a:hlinkClick r:id="rId4"/>
              </a:rPr>
              <a:t>http://perk-software.cs.queensu.ca/plus/doc/nightly/modelcatalog/</a:t>
            </a:r>
            <a:endParaRPr lang="en-CA" sz="2000" dirty="0">
              <a:cs typeface="Miriam Fixed" pitchFamily="49" charset="-79"/>
            </a:endParaRPr>
          </a:p>
          <a:p>
            <a:pPr marL="169862" lvl="1" indent="0" algn="ctr">
              <a:buNone/>
            </a:pPr>
            <a:endParaRPr lang="en-CA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Load model</a:t>
            </a: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0116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8415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29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Setting model color programmatically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('Cautery')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cd = </a:t>
            </a:r>
            <a:r>
              <a:rPr lang="en-CA" b="1" dirty="0" err="1">
                <a:latin typeface="Consolas" panose="020B0609020204030204" pitchFamily="49" charset="0"/>
              </a:rPr>
              <a:t>c.GetDisplayNode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cd.SetColor</a:t>
            </a:r>
            <a:r>
              <a:rPr lang="en-CA" b="1" dirty="0">
                <a:latin typeface="Consolas" panose="020B0609020204030204" pitchFamily="49" charset="0"/>
              </a:rPr>
              <a:t>(1,0,0)</a:t>
            </a:r>
          </a:p>
          <a:p>
            <a:r>
              <a:rPr lang="en-US" sz="2800" dirty="0"/>
              <a:t>Change model to a sphere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s = </a:t>
            </a:r>
            <a:r>
              <a:rPr lang="en-CA" b="1" dirty="0" err="1">
                <a:latin typeface="Consolas" panose="020B0609020204030204" pitchFamily="49" charset="0"/>
              </a:rPr>
              <a:t>vtk.vtkSphereSource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s.SetRadius</a:t>
            </a:r>
            <a:r>
              <a:rPr lang="en-CA" b="1" dirty="0">
                <a:latin typeface="Consolas" panose="020B0609020204030204" pitchFamily="49" charset="0"/>
              </a:rPr>
              <a:t>(30)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s.SetCenter</a:t>
            </a:r>
            <a:r>
              <a:rPr lang="en-CA" b="1" dirty="0">
                <a:latin typeface="Consolas" panose="020B0609020204030204" pitchFamily="49" charset="0"/>
              </a:rPr>
              <a:t>(30,40,60)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s.Update</a:t>
            </a:r>
            <a:r>
              <a:rPr lang="en-CA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c.SetAndObservePolyData</a:t>
            </a:r>
            <a:r>
              <a:rPr lang="en-CA" b="1" dirty="0">
                <a:latin typeface="Consolas" panose="020B0609020204030204" pitchFamily="49" charset="0"/>
              </a:rPr>
              <a:t>(</a:t>
            </a:r>
            <a:r>
              <a:rPr lang="en-CA" b="1" dirty="0" err="1">
                <a:latin typeface="Consolas" panose="020B0609020204030204" pitchFamily="49" charset="0"/>
              </a:rPr>
              <a:t>s.GetOutput</a:t>
            </a:r>
            <a:r>
              <a:rPr lang="en-CA" b="1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CA" sz="1400" b="1" dirty="0">
              <a:highlight>
                <a:srgbClr val="399AB5"/>
              </a:highlight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Models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6971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64D4FF-29A9-4492-A753-07BDDFE75F5C}"/>
              </a:ext>
            </a:extLst>
          </p:cNvPr>
          <p:cNvCxnSpPr>
            <a:cxnSpLocks/>
          </p:cNvCxnSpPr>
          <p:nvPr/>
        </p:nvCxnSpPr>
        <p:spPr>
          <a:xfrm>
            <a:off x="1295400" y="1905000"/>
            <a:ext cx="0" cy="34936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3D90E2-D700-48AF-9F09-EDC04B9A3D7A}"/>
              </a:ext>
            </a:extLst>
          </p:cNvPr>
          <p:cNvCxnSpPr>
            <a:cxnSpLocks/>
          </p:cNvCxnSpPr>
          <p:nvPr/>
        </p:nvCxnSpPr>
        <p:spPr>
          <a:xfrm>
            <a:off x="6695061" y="2814372"/>
            <a:ext cx="0" cy="24712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22B5A1-F7CF-4AA0-B09A-B9054A1005B2}"/>
              </a:ext>
            </a:extLst>
          </p:cNvPr>
          <p:cNvCxnSpPr>
            <a:cxnSpLocks/>
          </p:cNvCxnSpPr>
          <p:nvPr/>
        </p:nvCxnSpPr>
        <p:spPr>
          <a:xfrm>
            <a:off x="3886200" y="2981920"/>
            <a:ext cx="0" cy="24712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74540" y="292735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35814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4660900"/>
            <a:ext cx="940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1905000" y="19050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application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399" y="5257800"/>
            <a:ext cx="8283105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Libraries (Qt, VTK, ITK, CTK, Python, numpy,…)</a:t>
            </a:r>
            <a:endParaRPr lang="en-US" sz="2800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3657600" y="26543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A</a:t>
            </a:r>
            <a:endParaRPr lang="en-US" sz="2800" i="1" dirty="0"/>
          </a:p>
        </p:txBody>
      </p:sp>
      <p:sp>
        <p:nvSpPr>
          <p:cNvPr id="92" name="Rounded Rectangle 91"/>
          <p:cNvSpPr/>
          <p:nvPr/>
        </p:nvSpPr>
        <p:spPr>
          <a:xfrm>
            <a:off x="533400" y="1143000"/>
            <a:ext cx="5460264" cy="946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Slicer application core</a:t>
            </a:r>
            <a:endParaRPr lang="en-US" sz="2800" i="1" dirty="0"/>
          </a:p>
        </p:txBody>
      </p:sp>
      <p:sp>
        <p:nvSpPr>
          <p:cNvPr id="10" name="Rounded Rectangle 10"/>
          <p:cNvSpPr/>
          <p:nvPr/>
        </p:nvSpPr>
        <p:spPr>
          <a:xfrm>
            <a:off x="3657600" y="3304417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B</a:t>
            </a:r>
            <a:endParaRPr lang="en-US" sz="2800" i="1" dirty="0"/>
          </a:p>
        </p:txBody>
      </p:sp>
      <p:sp>
        <p:nvSpPr>
          <p:cNvPr id="12" name="Rounded Rectangle 10"/>
          <p:cNvSpPr/>
          <p:nvPr/>
        </p:nvSpPr>
        <p:spPr>
          <a:xfrm>
            <a:off x="3657600" y="44196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N</a:t>
            </a:r>
            <a:endParaRPr lang="en-US" sz="2800" i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698264" y="3832983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18" name="Rounded Rectangle 10"/>
          <p:cNvSpPr/>
          <p:nvPr/>
        </p:nvSpPr>
        <p:spPr>
          <a:xfrm>
            <a:off x="6450864" y="2331803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X</a:t>
            </a:r>
            <a:endParaRPr lang="en-US" sz="2800" i="1" dirty="0"/>
          </a:p>
        </p:txBody>
      </p:sp>
      <p:sp>
        <p:nvSpPr>
          <p:cNvPr id="19" name="Rounded Rectangle 10"/>
          <p:cNvSpPr/>
          <p:nvPr/>
        </p:nvSpPr>
        <p:spPr>
          <a:xfrm>
            <a:off x="6450864" y="298192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Y</a:t>
            </a:r>
            <a:endParaRPr lang="en-US" sz="2800" i="1" dirty="0"/>
          </a:p>
        </p:txBody>
      </p:sp>
      <p:sp>
        <p:nvSpPr>
          <p:cNvPr id="20" name="Rounded Rectangle 10"/>
          <p:cNvSpPr/>
          <p:nvPr/>
        </p:nvSpPr>
        <p:spPr>
          <a:xfrm>
            <a:off x="6450864" y="4102100"/>
            <a:ext cx="21336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Z</a:t>
            </a:r>
            <a:endParaRPr lang="en-US" sz="2800" i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89064" y="3510486"/>
            <a:ext cx="162633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225705" y="2115903"/>
            <a:ext cx="2590800" cy="276089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577680" y="1582503"/>
            <a:ext cx="187996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Extensions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263532" y="22415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124200" y="2594324"/>
            <a:ext cx="3607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2895600" y="3244441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895600" y="4361097"/>
            <a:ext cx="380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0"/>
          <p:cNvSpPr/>
          <p:nvPr/>
        </p:nvSpPr>
        <p:spPr>
          <a:xfrm>
            <a:off x="533400" y="2209800"/>
            <a:ext cx="2819400" cy="289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MRML scene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905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74"/>
          <a:stretch/>
        </p:blipFill>
        <p:spPr>
          <a:xfrm>
            <a:off x="4419600" y="1531640"/>
            <a:ext cx="4632266" cy="449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30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Create 2 markup points (this creates a markup fiducial list node named ‘F’)</a:t>
            </a:r>
          </a:p>
          <a:p>
            <a:r>
              <a:rPr lang="en-CA" sz="2800" dirty="0"/>
              <a:t>Get markup position</a:t>
            </a:r>
          </a:p>
          <a:p>
            <a:pPr marL="169863" lvl="1" indent="0">
              <a:buNone/>
            </a:pPr>
            <a:r>
              <a:rPr lang="en-CA" b="1" dirty="0">
                <a:latin typeface="Consolas" panose="020B0609020204030204" pitchFamily="49" charset="0"/>
              </a:rPr>
              <a:t>f = </a:t>
            </a:r>
            <a:r>
              <a:rPr lang="en-CA" b="1" dirty="0" err="1">
                <a:latin typeface="Consolas" panose="020B0609020204030204" pitchFamily="49" charset="0"/>
              </a:rPr>
              <a:t>getNode</a:t>
            </a:r>
            <a:r>
              <a:rPr lang="en-CA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r>
              <a:rPr lang="en-CA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f.GetNthFiducialPosition</a:t>
            </a:r>
            <a:r>
              <a:rPr lang="en-CA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b="1" dirty="0" err="1">
                <a:latin typeface="Consolas" panose="020B0609020204030204" pitchFamily="49" charset="0"/>
              </a:rPr>
              <a:t>pos</a:t>
            </a:r>
            <a:endParaRPr lang="en-CA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[58.93727622783058,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45.58082600473318,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-170.2500000000001]</a:t>
            </a:r>
          </a:p>
          <a:p>
            <a:pPr marL="0" indent="0">
              <a:buNone/>
            </a:pPr>
            <a:endParaRPr lang="en-CA" b="1" dirty="0">
              <a:highlight>
                <a:srgbClr val="FFFF00"/>
              </a:highlight>
              <a:latin typeface="Miriam Fixed" pitchFamily="49" charset="-79"/>
              <a:cs typeface="Miriam Fixed" pitchFamily="49" charset="-79"/>
            </a:endParaRPr>
          </a:p>
          <a:p>
            <a:pPr marL="0" indent="0">
              <a:buNone/>
            </a:pPr>
            <a:endParaRPr lang="en-CA" b="1" dirty="0">
              <a:latin typeface="Miriam Fixed" pitchFamily="49" charset="-79"/>
              <a:cs typeface="Miriam Fixed" pitchFamily="49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Manipulating Markups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5" y="217331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493324" y="2569597"/>
            <a:ext cx="1364675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1, 3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20" y="441352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44480" y="4142758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2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319" y="50901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713419" y="5486399"/>
            <a:ext cx="685800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2" lvl="1" indent="0">
              <a:buNone/>
            </a:pPr>
            <a:r>
              <a:rPr lang="en-CA" sz="2000" b="1" dirty="0">
                <a:solidFill>
                  <a:schemeClr val="bg1"/>
                </a:solidFill>
                <a:latin typeface="Miriam Fixed" pitchFamily="49" charset="-79"/>
                <a:cs typeface="Miriam Fixed" pitchFamily="49" charset="-79"/>
              </a:rPr>
              <a:t>4</a:t>
            </a:r>
          </a:p>
          <a:p>
            <a:pPr marL="627062" lvl="1" indent="-457200">
              <a:buFont typeface="Wingdings"/>
              <a:buChar char="Ø"/>
            </a:pP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7376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31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7620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def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(caller=None, event=None): 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f = </a:t>
            </a:r>
            <a:r>
              <a:rPr lang="en-CA" sz="1800" b="1" dirty="0" err="1">
                <a:latin typeface="Consolas" panose="020B0609020204030204" pitchFamily="49" charset="0"/>
              </a:rPr>
              <a:t>getNode</a:t>
            </a:r>
            <a:r>
              <a:rPr lang="en-CA" sz="1800" b="1" dirty="0">
                <a:latin typeface="Consolas" panose="020B0609020204030204" pitchFamily="49" charset="0"/>
              </a:rPr>
              <a:t>('F')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=[0,0,0]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</a:t>
            </a:r>
            <a:r>
              <a:rPr lang="en-CA" sz="1800" b="1" dirty="0" err="1">
                <a:latin typeface="Consolas" panose="020B0609020204030204" pitchFamily="49" charset="0"/>
              </a:rPr>
              <a:t>f.GetNthFiducialPosition</a:t>
            </a:r>
            <a:r>
              <a:rPr lang="en-CA" sz="1800" b="1" dirty="0">
                <a:latin typeface="Consolas" panose="020B0609020204030204" pitchFamily="49" charset="0"/>
              </a:rPr>
              <a:t>(0,pos)</a:t>
            </a:r>
          </a:p>
          <a:p>
            <a:pPr marL="169863" lvl="1" indent="0">
              <a:buNone/>
            </a:pPr>
            <a:r>
              <a:rPr lang="en-CA" sz="1800" b="1" dirty="0">
                <a:latin typeface="Consolas" panose="020B0609020204030204" pitchFamily="49" charset="0"/>
              </a:rPr>
              <a:t>  print(</a:t>
            </a:r>
            <a:r>
              <a:rPr lang="en-CA" sz="1800" b="1" dirty="0" err="1">
                <a:latin typeface="Consolas" panose="020B0609020204030204" pitchFamily="49" charset="0"/>
              </a:rPr>
              <a:t>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()</a:t>
            </a:r>
          </a:p>
          <a:p>
            <a:pPr marL="169863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[58.93727622783058, 45.58082600473318, -170.2500000000001]</a:t>
            </a: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=</a:t>
            </a:r>
            <a:r>
              <a:rPr lang="en-CA" sz="1800" b="1" dirty="0" err="1">
                <a:latin typeface="Consolas" panose="020B0609020204030204" pitchFamily="49" charset="0"/>
              </a:rPr>
              <a:t>f.AddObserver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slicer.vtkMRMLMarkupsNode.PointModifiedEvent</a:t>
            </a:r>
            <a:r>
              <a:rPr lang="en-CA" sz="1800" b="1" dirty="0">
                <a:latin typeface="Consolas" panose="020B0609020204030204" pitchFamily="49" charset="0"/>
              </a:rPr>
              <a:t>, </a:t>
            </a:r>
            <a:r>
              <a:rPr lang="en-CA" sz="1800" b="1" dirty="0" err="1">
                <a:latin typeface="Consolas" panose="020B0609020204030204" pitchFamily="49" charset="0"/>
              </a:rPr>
              <a:t>printPos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  <a:p>
            <a:pPr marL="169863" lvl="1" indent="0">
              <a:buNone/>
            </a:pPr>
            <a:endParaRPr lang="en-CA" sz="1800" b="1" dirty="0">
              <a:latin typeface="Consolas" panose="020B0609020204030204" pitchFamily="49" charset="0"/>
            </a:endParaRP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[20.267904116373643, 4.977985287703447,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[21.92516292115039, 1.6634676781499849,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[22.477582522742637, 1.1110480765577364,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[24.687260929111574, 0.5586284749655164, -170.2500000000001]</a:t>
            </a:r>
          </a:p>
          <a:p>
            <a:pPr marL="17145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[26.34451973388832, 0.00620887337326792, -170.2500000000001]</a:t>
            </a:r>
          </a:p>
          <a:p>
            <a:pPr marL="169863" lvl="1" indent="0">
              <a:buNone/>
            </a:pPr>
            <a:r>
              <a:rPr lang="en-CA" sz="1800" b="1" dirty="0" err="1">
                <a:latin typeface="Consolas" panose="020B0609020204030204" pitchFamily="49" charset="0"/>
              </a:rPr>
              <a:t>f.RemoveObserver</a:t>
            </a:r>
            <a:r>
              <a:rPr lang="en-CA" sz="1800" b="1" dirty="0">
                <a:latin typeface="Consolas" panose="020B0609020204030204" pitchFamily="49" charset="0"/>
              </a:rPr>
              <a:t>(</a:t>
            </a:r>
            <a:r>
              <a:rPr lang="en-CA" sz="1800" b="1" dirty="0" err="1">
                <a:latin typeface="Consolas" panose="020B0609020204030204" pitchFamily="49" charset="0"/>
              </a:rPr>
              <a:t>obsTag</a:t>
            </a:r>
            <a:r>
              <a:rPr lang="en-CA" sz="18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Observing MRML objects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800600" y="1219200"/>
            <a:ext cx="152400" cy="1371600"/>
          </a:xfrm>
          <a:prstGeom prst="rightBrace">
            <a:avLst>
              <a:gd name="adj1" fmla="val 16704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06991" y="1704945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These lines start with 2 spaces!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4343400"/>
            <a:ext cx="316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1" indent="0">
              <a:buNone/>
            </a:pPr>
            <a:r>
              <a:rPr lang="en-CA" dirty="0">
                <a:latin typeface="+mn-lt"/>
              </a:rPr>
              <a:t>=&gt; Drag-and-drop first fiducial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681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Share your tools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 bwMode="auto">
          <a:xfrm>
            <a:off x="577667" y="1143000"/>
            <a:ext cx="788198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>
                <a:ea typeface="ＭＳ Ｐゴシック" charset="0"/>
                <a:cs typeface="ＭＳ Ｐゴシック" charset="0"/>
              </a:rPr>
              <a:t>In the spirit of the open-source paradigm, it is encouraged to share your tools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shared extensions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appear in the Extension Manager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are nightly tested on the Slicer Factory platforms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How to share?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Fork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ExtensionIndex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from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GitHub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and upload your extension description (.s4ext) file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r>
              <a:rPr lang="en-US" sz="2400" dirty="0">
                <a:ea typeface="ＭＳ Ｐゴシック" charset="0"/>
                <a:cs typeface="ＭＳ Ｐゴシック" charset="0"/>
                <a:hlinkClick r:id="rId2"/>
              </a:rPr>
              <a:t>https://github.com/Slicer/ExtensionsIndex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Ask the core team to integrate (send a “pull request”)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2</a:t>
            </a:r>
            <a:endParaRPr lang="en-CA" sz="66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dirty="0"/>
              <a:t>Use python console in Slicer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4800" u="sng" dirty="0"/>
              <a:t>Simple scripted module example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599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54563"/>
          </a:xfrm>
        </p:spPr>
        <p:txBody>
          <a:bodyPr/>
          <a:lstStyle/>
          <a:p>
            <a:r>
              <a:rPr lang="en-CA" b="1" dirty="0"/>
              <a:t>Blocks defined by indentation: 2 spaces</a:t>
            </a:r>
          </a:p>
          <a:p>
            <a:r>
              <a:rPr lang="en-CA" dirty="0"/>
              <a:t>Case sensitive</a:t>
            </a:r>
          </a:p>
          <a:p>
            <a:r>
              <a:rPr lang="en-CA" dirty="0"/>
              <a:t>Comments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# This whole row is a comment</a:t>
            </a:r>
          </a:p>
          <a:p>
            <a:pPr marL="457200" lvl="1" indent="0">
              <a:buNone/>
            </a:pPr>
            <a:r>
              <a:rPr lang="en-CA" sz="2000" b="1" dirty="0">
                <a:latin typeface="Consolas" panose="020B0609020204030204" pitchFamily="49" charset="0"/>
                <a:cs typeface="Miriam Fixed" panose="020B0509050101010101" pitchFamily="49" charset="-79"/>
              </a:rPr>
              <a:t>”””This is a potentially multi-line comment”””</a:t>
            </a:r>
          </a:p>
          <a:p>
            <a:r>
              <a:rPr lang="en-CA" dirty="0"/>
              <a:t>Blocks defined by indentation</a:t>
            </a:r>
          </a:p>
          <a:p>
            <a:r>
              <a:rPr lang="en-CA" dirty="0"/>
              <a:t>An object refers to itself as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self</a:t>
            </a:r>
            <a:r>
              <a:rPr lang="en-CA" sz="2400" dirty="0"/>
              <a:t> </a:t>
            </a:r>
            <a:r>
              <a:rPr lang="en-CA" dirty="0"/>
              <a:t>(in C++: </a:t>
            </a:r>
            <a:r>
              <a:rPr lang="en-CA" sz="2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this</a:t>
            </a:r>
            <a:r>
              <a:rPr lang="en-CA" dirty="0"/>
              <a:t>)</a:t>
            </a:r>
          </a:p>
          <a:p>
            <a:r>
              <a:rPr lang="en-CA" dirty="0"/>
              <a:t>Namespaces: </a:t>
            </a:r>
            <a:r>
              <a:rPr lang="en-CA" sz="2400" b="1" dirty="0">
                <a:latin typeface="Consolas" panose="020B0609020204030204" pitchFamily="49" charset="0"/>
                <a:cs typeface="Miriam Fixed" panose="020B0509050101010101" pitchFamily="49" charset="-79"/>
              </a:rPr>
              <a:t>slicer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vtk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sz="2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qt</a:t>
            </a:r>
            <a:endParaRPr lang="en-CA" sz="2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dirty="0"/>
              <a:t>Blocks … indentation … spaces!</a:t>
            </a:r>
          </a:p>
          <a:p>
            <a:endParaRPr lang="en-CA" sz="24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Python in general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9137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257800"/>
          </a:xfrm>
        </p:spPr>
        <p:txBody>
          <a:bodyPr/>
          <a:lstStyle/>
          <a:p>
            <a:r>
              <a:rPr lang="en-CA" dirty="0"/>
              <a:t>Using a proper text editor is essential</a:t>
            </a:r>
          </a:p>
          <a:p>
            <a:pPr lvl="1"/>
            <a:r>
              <a:rPr lang="en-CA" dirty="0"/>
              <a:t>Replace all, Easy comment/uncomment, indent, …</a:t>
            </a:r>
          </a:p>
          <a:p>
            <a:pPr lvl="1"/>
            <a:r>
              <a:rPr lang="en-CA" dirty="0"/>
              <a:t>Syntax highlighting</a:t>
            </a:r>
          </a:p>
          <a:p>
            <a:pPr lvl="1"/>
            <a:r>
              <a:rPr lang="en-CA" dirty="0"/>
              <a:t>Keyboard shortcuts</a:t>
            </a:r>
          </a:p>
          <a:p>
            <a:pPr lvl="1"/>
            <a:r>
              <a:rPr lang="en-CA" dirty="0"/>
              <a:t>Recommended:</a:t>
            </a:r>
            <a:br>
              <a:rPr lang="en-CA" dirty="0"/>
            </a:br>
            <a:r>
              <a:rPr lang="en-CA" dirty="0"/>
              <a:t>Windows-only: </a:t>
            </a:r>
            <a:r>
              <a:rPr lang="en-CA" b="1" dirty="0">
                <a:hlinkClick r:id="rId2"/>
              </a:rPr>
              <a:t>Notepad++</a:t>
            </a:r>
            <a:r>
              <a:rPr lang="en-CA" dirty="0"/>
              <a:t>, Mac-only: </a:t>
            </a:r>
            <a:r>
              <a:rPr lang="en-CA" dirty="0" err="1"/>
              <a:t>Xcode</a:t>
            </a:r>
            <a:br>
              <a:rPr lang="en-CA" dirty="0"/>
            </a:br>
            <a:r>
              <a:rPr lang="en-CA" dirty="0"/>
              <a:t>Cross-platform: </a:t>
            </a:r>
            <a:r>
              <a:rPr lang="en-CA" dirty="0">
                <a:hlinkClick r:id="rId3"/>
              </a:rPr>
              <a:t>Atom</a:t>
            </a:r>
            <a:r>
              <a:rPr lang="en-CA" dirty="0"/>
              <a:t>, </a:t>
            </a:r>
            <a:r>
              <a:rPr lang="en-CA" dirty="0">
                <a:hlinkClick r:id="rId4"/>
              </a:rPr>
              <a:t>Sublime Text</a:t>
            </a:r>
            <a:endParaRPr lang="en-CA" dirty="0"/>
          </a:p>
          <a:p>
            <a:r>
              <a:rPr lang="en-CA" dirty="0"/>
              <a:t>Integrated development environment:</a:t>
            </a:r>
          </a:p>
          <a:p>
            <a:pPr lvl="1"/>
            <a:r>
              <a:rPr lang="en-CA" dirty="0"/>
              <a:t>Text editor + debugger, code browser, …</a:t>
            </a:r>
          </a:p>
          <a:p>
            <a:pPr lvl="1"/>
            <a:r>
              <a:rPr lang="en-CA" dirty="0"/>
              <a:t>Recommended: </a:t>
            </a:r>
            <a:r>
              <a:rPr lang="en-CA" b="1" dirty="0">
                <a:hlinkClick r:id="rId5"/>
              </a:rPr>
              <a:t>PyCharm</a:t>
            </a:r>
            <a:r>
              <a:rPr lang="en-CA" dirty="0"/>
              <a:t>, </a:t>
            </a:r>
            <a:r>
              <a:rPr lang="en-CA" b="1" dirty="0">
                <a:hlinkClick r:id="rId6"/>
              </a:rPr>
              <a:t>Visual Studio Code</a:t>
            </a:r>
            <a:r>
              <a:rPr lang="en-CA" dirty="0"/>
              <a:t>, </a:t>
            </a:r>
            <a:r>
              <a:rPr lang="en-CA" dirty="0">
                <a:hlinkClick r:id="rId7"/>
              </a:rPr>
              <a:t>LiClipse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Text editor /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41855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61" y="4636004"/>
            <a:ext cx="20574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" y="0"/>
            <a:ext cx="90525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Create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93170"/>
            <a:ext cx="3333750" cy="271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88" y="134370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437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267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 bwMode="auto">
          <a:xfrm>
            <a:off x="1928812" y="393643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2445" y="4754940"/>
            <a:ext cx="318715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CA" sz="2400" dirty="0"/>
              <a:t>Enter name:</a:t>
            </a:r>
            <a:br>
              <a:rPr lang="en-CA" sz="2400" dirty="0"/>
            </a:br>
            <a:r>
              <a:rPr lang="en-CA" sz="2400" i="1" dirty="0" err="1"/>
              <a:t>MyFirstExtension</a:t>
            </a:r>
            <a:endParaRPr lang="en-CA" sz="2400" i="1" dirty="0"/>
          </a:p>
          <a:p>
            <a:pPr marL="514350" indent="-514350">
              <a:buAutoNum type="arabicPeriod"/>
            </a:pPr>
            <a:r>
              <a:rPr lang="en-CA" sz="2400" dirty="0"/>
              <a:t>Choose destination:</a:t>
            </a:r>
            <a:br>
              <a:rPr lang="en-CA" sz="2400" dirty="0"/>
            </a:br>
            <a:r>
              <a:rPr lang="en-CA" sz="2400" dirty="0"/>
              <a:t>In your Git repo!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567545" y="5116930"/>
            <a:ext cx="1004455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383" y="799411"/>
            <a:ext cx="33432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Down Arrow 13"/>
          <p:cNvSpPr/>
          <p:nvPr/>
        </p:nvSpPr>
        <p:spPr bwMode="auto">
          <a:xfrm flipV="1">
            <a:off x="6393134" y="4048125"/>
            <a:ext cx="485775" cy="60007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23" y="358415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74" y="580751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90" y="5518989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628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126210"/>
            <a:ext cx="2626005" cy="3053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96" y="1026009"/>
            <a:ext cx="20288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Create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37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47800"/>
            <a:ext cx="54483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>
            <a:off x="5838825" y="1678384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292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593100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63" y="2032052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own Arrow 11"/>
          <p:cNvSpPr/>
          <p:nvPr/>
        </p:nvSpPr>
        <p:spPr bwMode="auto">
          <a:xfrm>
            <a:off x="7396161" y="2566991"/>
            <a:ext cx="485775" cy="4508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1" y="56924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A75C811-1E31-49D0-91C5-596630FFE916}"/>
              </a:ext>
            </a:extLst>
          </p:cNvPr>
          <p:cNvSpPr/>
          <p:nvPr/>
        </p:nvSpPr>
        <p:spPr>
          <a:xfrm>
            <a:off x="6781800" y="304800"/>
            <a:ext cx="2160535" cy="593888"/>
          </a:xfrm>
          <a:prstGeom prst="wedgeRectCallout">
            <a:avLst>
              <a:gd name="adj1" fmla="val 2894"/>
              <a:gd name="adj2" fmla="val 187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Choose “scripted” in recent Slicer-4.11 and later versions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254406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Module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38</a:t>
            </a:fld>
            <a:r>
              <a:rPr lang="en-US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67508"/>
          <a:stretch/>
        </p:blipFill>
        <p:spPr>
          <a:xfrm>
            <a:off x="1865325" y="1676401"/>
            <a:ext cx="533714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 can add by </a:t>
            </a:r>
            <a:r>
              <a:rPr lang="en-CA" dirty="0" err="1"/>
              <a:t>drag&amp;drop</a:t>
            </a:r>
            <a:endParaRPr lang="en-CA" dirty="0"/>
          </a:p>
          <a:p>
            <a:pPr lvl="1"/>
            <a:r>
              <a:rPr lang="en-CA" dirty="0"/>
              <a:t>But you don’t need to because checking the “Add selected module to search paths” checkbox did it for you</a:t>
            </a:r>
          </a:p>
        </p:txBody>
      </p:sp>
      <p:sp>
        <p:nvSpPr>
          <p:cNvPr id="17" name="Right Arrow 16"/>
          <p:cNvSpPr/>
          <p:nvPr/>
        </p:nvSpPr>
        <p:spPr bwMode="auto">
          <a:xfrm flipH="1">
            <a:off x="5562600" y="3021014"/>
            <a:ext cx="672754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69954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2739"/>
          <a:stretch/>
        </p:blipFill>
        <p:spPr>
          <a:xfrm>
            <a:off x="1020128" y="2790140"/>
            <a:ext cx="7103745" cy="249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Developer mode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39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066800"/>
            <a:ext cx="822960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Enable features useful for development</a:t>
            </a:r>
          </a:p>
          <a:p>
            <a:pPr lvl="1"/>
            <a:r>
              <a:rPr lang="en-CA" dirty="0"/>
              <a:t>Allow dynamic reload of source code etc.</a:t>
            </a:r>
          </a:p>
          <a:p>
            <a:r>
              <a:rPr lang="en-CA" dirty="0"/>
              <a:t>In Application Settings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>
              <a:spcBef>
                <a:spcPts val="2400"/>
              </a:spcBef>
            </a:pPr>
            <a:r>
              <a:rPr lang="en-CA" dirty="0"/>
              <a:t>Restart Slicer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90" y="3196644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6989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C++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C++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Useful for implementing complex, performance-critical, interactive components, application infrastructure (e.g., reusable low-level GUI widgets)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38" y="2276489"/>
            <a:ext cx="6817062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1689" y="6038770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Image courtesy: Sonia Pujol</a:t>
            </a:r>
          </a:p>
        </p:txBody>
      </p:sp>
    </p:spTree>
    <p:extLst>
      <p:ext uri="{BB962C8B-B14F-4D97-AF65-F5344CB8AC3E}">
        <p14:creationId xmlns:p14="http://schemas.microsoft.com/office/powerpoint/2010/main" val="298973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7" y="1143000"/>
            <a:ext cx="3371685" cy="482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Find the new module in Slicer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581400" y="3174899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6" y="558772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31" y="5606291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14" y="143304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99" y="1658903"/>
            <a:ext cx="4582306" cy="3755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76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497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06963"/>
          </a:xfrm>
        </p:spPr>
        <p:txBody>
          <a:bodyPr/>
          <a:lstStyle/>
          <a:p>
            <a:r>
              <a:rPr lang="en-CA" sz="2800" dirty="0"/>
              <a:t>Commit your changes</a:t>
            </a:r>
          </a:p>
          <a:p>
            <a:r>
              <a:rPr lang="en-CA" sz="2800" dirty="0"/>
              <a:t>New files need to be added explicitly</a:t>
            </a:r>
          </a:p>
          <a:p>
            <a:r>
              <a:rPr lang="en-CA" sz="2800" dirty="0"/>
              <a:t>Commit message should look like this: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Re #7: Description of </a:t>
            </a:r>
            <a:r>
              <a:rPr lang="en-CA" sz="2800" i="1" u="sng" dirty="0"/>
              <a:t>why</a:t>
            </a:r>
            <a:r>
              <a:rPr lang="en-CA" sz="2800" i="1" dirty="0"/>
              <a:t> I did what I did"</a:t>
            </a:r>
            <a:br>
              <a:rPr lang="en-CA" sz="2800" i="1" dirty="0"/>
            </a:br>
            <a:r>
              <a:rPr lang="en-CA" sz="2400" dirty="0"/>
              <a:t>(do not describe </a:t>
            </a:r>
            <a:r>
              <a:rPr lang="en-CA" sz="2400" u="sng" dirty="0"/>
              <a:t>what</a:t>
            </a:r>
            <a:r>
              <a:rPr lang="en-CA" sz="2400" dirty="0"/>
              <a:t> you did, it's obvious from the diff)</a:t>
            </a:r>
          </a:p>
          <a:p>
            <a:r>
              <a:rPr lang="en-CA" sz="2800" dirty="0"/>
              <a:t>When you think you're done</a:t>
            </a:r>
            <a:br>
              <a:rPr lang="en-CA" sz="3600" dirty="0"/>
            </a:br>
            <a:r>
              <a:rPr lang="en-CA" sz="2800" dirty="0"/>
              <a:t>"</a:t>
            </a:r>
            <a:r>
              <a:rPr lang="en-CA" sz="2800" i="1" dirty="0"/>
              <a:t>Test #7: Description of why I did what I did"</a:t>
            </a:r>
          </a:p>
          <a:p>
            <a:r>
              <a:rPr lang="en-CA" sz="2800" dirty="0"/>
              <a:t>When everybody agrees you're done</a:t>
            </a:r>
            <a:br>
              <a:rPr lang="en-CA" sz="2800" dirty="0"/>
            </a:br>
            <a:r>
              <a:rPr lang="en-CA" sz="2800" dirty="0"/>
              <a:t>"</a:t>
            </a:r>
            <a:r>
              <a:rPr lang="en-CA" sz="2800" i="1" dirty="0"/>
              <a:t>Fixed #7: Description of why I did what I did"</a:t>
            </a:r>
          </a:p>
          <a:p>
            <a:r>
              <a:rPr lang="en-CA" sz="2800" dirty="0"/>
              <a:t>Pull before each commit!</a:t>
            </a:r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CA" dirty="0"/>
              <a:t>Commit your changes regularly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41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05501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42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1430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Rename the module in the .</a:t>
            </a:r>
            <a:r>
              <a:rPr lang="en-CA" sz="2400" dirty="0" err="1"/>
              <a:t>py</a:t>
            </a:r>
            <a:r>
              <a:rPr lang="en-CA" sz="2400" dirty="0"/>
              <a:t> file</a:t>
            </a:r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7403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parent):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ScriptedLoadableModule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.__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init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__(self, parent)</a:t>
            </a:r>
          </a:p>
          <a:p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6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self.parent.title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"</a:t>
            </a:r>
            <a:r>
              <a:rPr lang="en-CA" sz="1600" b="1" dirty="0">
                <a:solidFill>
                  <a:srgbClr val="FF0000"/>
                </a:solidFill>
                <a:latin typeface="Consolas" panose="020B0609020204030204" pitchFamily="49" charset="0"/>
                <a:cs typeface="Miriam Fixed" panose="020B0509050101010101" pitchFamily="49" charset="-79"/>
              </a:rPr>
              <a:t>Center of Mass</a:t>
            </a:r>
            <a:r>
              <a:rPr lang="en-CA" sz="1600" b="1" dirty="0">
                <a:latin typeface="Consolas" panose="020B0609020204030204" pitchFamily="49" charset="0"/>
                <a:cs typeface="Miriam Fixed" panose="020B0509050101010101" pitchFamily="49" charset="-79"/>
              </a:rPr>
              <a:t>"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77575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dirty="0"/>
              <a:t>Write our scripted module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43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CA" sz="2400" dirty="0"/>
              <a:t>Customize widgets in </a:t>
            </a:r>
            <a:r>
              <a:rPr lang="en-CA" sz="2400" dirty="0" err="1"/>
              <a:t>Qt</a:t>
            </a:r>
            <a:r>
              <a:rPr lang="en-CA" sz="2400" dirty="0"/>
              <a:t> Designer:</a:t>
            </a:r>
          </a:p>
          <a:p>
            <a:pPr lvl="1">
              <a:spcBef>
                <a:spcPts val="600"/>
              </a:spcBef>
            </a:pPr>
            <a:r>
              <a:rPr lang="en-CA" sz="2000" dirty="0"/>
              <a:t>Double-click “Input Volume” and enter</a:t>
            </a:r>
            <a:br>
              <a:rPr lang="en-CA" sz="2000" dirty="0"/>
            </a:br>
            <a:r>
              <a:rPr lang="en-CA" sz="2000" dirty="0"/>
              <a:t>“Input </a:t>
            </a:r>
            <a:r>
              <a:rPr lang="en-CA" sz="2000" dirty="0">
                <a:solidFill>
                  <a:srgbClr val="FF0000"/>
                </a:solidFill>
              </a:rPr>
              <a:t>markups</a:t>
            </a:r>
            <a:r>
              <a:rPr lang="en-CA" sz="2000" dirty="0"/>
              <a:t>”</a:t>
            </a:r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r>
              <a:rPr lang="en-CA" sz="2000" dirty="0"/>
              <a:t>Select node selector next to Input Markups, and edit </a:t>
            </a:r>
            <a:r>
              <a:rPr lang="en-CA" sz="2000" dirty="0" err="1"/>
              <a:t>nodeTypes</a:t>
            </a: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600"/>
              </a:spcBef>
            </a:pPr>
            <a:endParaRPr lang="en-CA" sz="2000" dirty="0"/>
          </a:p>
          <a:p>
            <a:pPr lvl="1">
              <a:spcBef>
                <a:spcPts val="1200"/>
              </a:spcBef>
            </a:pPr>
            <a:r>
              <a:rPr lang="en-CA" sz="2000" dirty="0"/>
              <a:t>Double-click on “</a:t>
            </a:r>
            <a:r>
              <a:rPr lang="en-CA" sz="2000" dirty="0" err="1"/>
              <a:t>vtkMRMLScalarVolumeNode</a:t>
            </a:r>
            <a:r>
              <a:rPr lang="en-CA" sz="2000" dirty="0"/>
              <a:t>”</a:t>
            </a:r>
            <a:br>
              <a:rPr lang="en-CA" sz="2000" dirty="0"/>
            </a:br>
            <a:r>
              <a:rPr lang="en-CA" sz="2000" dirty="0"/>
              <a:t>and replace it with “</a:t>
            </a:r>
            <a:r>
              <a:rPr lang="en-CA" sz="2000" dirty="0" err="1">
                <a:solidFill>
                  <a:srgbClr val="FF0000"/>
                </a:solidFill>
              </a:rPr>
              <a:t>vtkMRMLMarkupsFiducialNode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r>
              <a:rPr lang="en-CA" sz="2000" dirty="0"/>
              <a:t>Turn off “</a:t>
            </a:r>
            <a:r>
              <a:rPr lang="en-CA" sz="2000" dirty="0" err="1"/>
              <a:t>selectNodeUponCreation</a:t>
            </a:r>
            <a:r>
              <a:rPr lang="en-CA" sz="2000" dirty="0"/>
              <a:t>”</a:t>
            </a:r>
          </a:p>
          <a:p>
            <a:pPr lvl="1">
              <a:spcBef>
                <a:spcPts val="1200"/>
              </a:spcBef>
            </a:pPr>
            <a:endParaRPr lang="en-CA" sz="2000" dirty="0"/>
          </a:p>
          <a:p>
            <a:pPr lvl="1">
              <a:spcBef>
                <a:spcPts val="2400"/>
              </a:spcBef>
            </a:pPr>
            <a:r>
              <a:rPr lang="en-CA" sz="2000" dirty="0"/>
              <a:t>Don’t forget to save the .</a:t>
            </a:r>
            <a:r>
              <a:rPr lang="en-CA" sz="2000" dirty="0" err="1"/>
              <a:t>ui</a:t>
            </a:r>
            <a:r>
              <a:rPr lang="en-CA" sz="2000" dirty="0"/>
              <a:t> file in </a:t>
            </a:r>
            <a:r>
              <a:rPr lang="en-CA" sz="2000" dirty="0" err="1"/>
              <a:t>Qt</a:t>
            </a:r>
            <a:r>
              <a:rPr lang="en-CA" sz="2000" dirty="0"/>
              <a:t> Designer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2" y="1149057"/>
            <a:ext cx="217170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33" y="1484958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02" y="148495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3206193"/>
            <a:ext cx="3832043" cy="71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 bwMode="auto">
          <a:xfrm>
            <a:off x="5371572" y="3320790"/>
            <a:ext cx="651221" cy="48418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solidFill>
                <a:schemeClr val="bg1"/>
              </a:solidFill>
              <a:latin typeface="Times New Roman" pitchFamily="16" charset="0"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41" y="353223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37550" b="67299"/>
          <a:stretch/>
        </p:blipFill>
        <p:spPr>
          <a:xfrm>
            <a:off x="6175193" y="3159911"/>
            <a:ext cx="2054407" cy="88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32" y="3662685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395"/>
          <a:stretch/>
        </p:blipFill>
        <p:spPr>
          <a:xfrm>
            <a:off x="1426464" y="5181600"/>
            <a:ext cx="2930346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5" y="537702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71922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44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066799"/>
            <a:ext cx="8534400" cy="437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Look for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class</a:t>
            </a:r>
            <a:r>
              <a:rPr lang="en-CA" sz="2200" i="1" dirty="0"/>
              <a:t> </a:t>
            </a:r>
            <a:r>
              <a:rPr lang="en-CA" sz="20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MyFirstModuleLogic</a:t>
            </a:r>
            <a:endParaRPr lang="en-CA" sz="2200" dirty="0"/>
          </a:p>
          <a:p>
            <a:r>
              <a:rPr lang="en-CA" sz="2200" dirty="0"/>
              <a:t>Insert this code above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process</a:t>
            </a:r>
            <a:r>
              <a:rPr lang="en-CA" sz="1800" i="1" dirty="0"/>
              <a:t> </a:t>
            </a:r>
            <a:r>
              <a:rPr lang="en-CA" sz="2200" dirty="0"/>
              <a:t>function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r>
              <a:rPr lang="en-CA" sz="2200" dirty="0"/>
              <a:t>Click the Reload button to see the changes</a:t>
            </a:r>
            <a:br>
              <a:rPr lang="en-CA" sz="2200" dirty="0"/>
            </a:br>
            <a:r>
              <a:rPr lang="en-CA" sz="2200" dirty="0"/>
              <a:t>(remember to save the files first)</a:t>
            </a:r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56" y="1832827"/>
            <a:ext cx="82557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getCenterOfMass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[0,0,0]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import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numpy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as np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for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in range(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np.zeros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(3)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markupsNode.GetNthFiducialPosition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i,pos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+=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pos</a:t>
            </a:r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sumPos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/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markupsNode.GetNumberOfMarkups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logging.info('Center of mass for \''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markupsNode.GetName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 + '\': ' +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repr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))</a:t>
            </a:r>
          </a:p>
          <a:p>
            <a:endParaRPr lang="en-CA" sz="12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centerOfMass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45917"/>
            <a:ext cx="46482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90497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5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526500"/>
            <a:ext cx="868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Change the </a:t>
            </a:r>
            <a:r>
              <a:rPr lang="en-CA" sz="20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process</a:t>
            </a:r>
            <a:r>
              <a:rPr lang="en-CA" sz="2000" i="1" dirty="0"/>
              <a:t> </a:t>
            </a:r>
            <a:r>
              <a:rPr lang="en-CA" sz="2400" dirty="0"/>
              <a:t>function to look like this:</a:t>
            </a: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pPr marL="0" indent="0">
              <a:buFont typeface="Arial" charset="0"/>
              <a:buNone/>
            </a:pP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45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079" y="2133600"/>
            <a:ext cx="864852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def process(self,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imageThreshold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enableScreenshots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=0):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Run the actual algorithm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"""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self.getCenterOfMass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inputMarkups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return True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9122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990601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err="1"/>
              <a:t>Drag&amp;drop</a:t>
            </a:r>
            <a:r>
              <a:rPr lang="en-CA" sz="2400" dirty="0"/>
              <a:t> a Label in the module widget at the bottom of the outputs section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>
              <a:spcBef>
                <a:spcPts val="1800"/>
              </a:spcBef>
            </a:pPr>
            <a:r>
              <a:rPr lang="en-CA" sz="2400" dirty="0"/>
              <a:t>Double-click the label and enter “</a:t>
            </a:r>
            <a:r>
              <a:rPr lang="en-CA" sz="2400" dirty="0">
                <a:solidFill>
                  <a:srgbClr val="FF0000"/>
                </a:solidFill>
              </a:rPr>
              <a:t>Center of mass:</a:t>
            </a:r>
            <a:r>
              <a:rPr lang="en-CA" sz="2400" dirty="0"/>
              <a:t>”</a:t>
            </a:r>
          </a:p>
          <a:p>
            <a:pPr>
              <a:spcBef>
                <a:spcPts val="0"/>
              </a:spcBef>
            </a:pPr>
            <a:r>
              <a:rPr lang="en-CA" sz="2400" dirty="0" err="1"/>
              <a:t>Drag&amp;drop</a:t>
            </a:r>
            <a:r>
              <a:rPr lang="en-CA" sz="2400" dirty="0"/>
              <a:t> a second one in the right column, make it empty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Rename the object to </a:t>
            </a:r>
            <a:r>
              <a:rPr lang="en-CA" sz="2400" dirty="0" err="1">
                <a:solidFill>
                  <a:srgbClr val="FF0000"/>
                </a:solidFill>
              </a:rPr>
              <a:t>centerOfMassValueLabel</a:t>
            </a:r>
            <a:endParaRPr lang="en-CA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>
              <a:spcBef>
                <a:spcPts val="0"/>
              </a:spcBef>
            </a:pPr>
            <a:endParaRPr lang="en-CA" sz="2400" dirty="0"/>
          </a:p>
          <a:p>
            <a:pPr marL="2682875" indent="-395288">
              <a:spcBef>
                <a:spcPts val="0"/>
              </a:spcBef>
            </a:pPr>
            <a:r>
              <a:rPr lang="en-CA" sz="2400" dirty="0"/>
              <a:t>It should look like this: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E0204-F7C2-4DC0-AA94-313B3294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1385899"/>
            <a:ext cx="2494173" cy="19669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46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26" y="1957576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855943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11" y="4528817"/>
            <a:ext cx="401955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13" y="51054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DB620-816F-460C-A81B-A0FDD4B44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18" y="4114800"/>
            <a:ext cx="1792812" cy="20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47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1219200"/>
            <a:ext cx="85344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Validating button state and displaying the output into</a:t>
            </a:r>
            <a:br>
              <a:rPr lang="en-CA" sz="2400" dirty="0"/>
            </a:br>
            <a:r>
              <a:rPr lang="en-CA" sz="20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MyFirstModuleWidget</a:t>
            </a:r>
            <a:r>
              <a:rPr lang="en-CA" sz="2000" b="1" dirty="0">
                <a:cs typeface="Miriam Fixed" panose="020B0509050101010101" pitchFamily="49" charset="-79"/>
              </a:rPr>
              <a:t> – replace these functions:</a:t>
            </a:r>
            <a:endParaRPr lang="en-CA" sz="1800" b="1" dirty="0"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1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dirty="0"/>
          </a:p>
          <a:p>
            <a:r>
              <a:rPr lang="en-CA" sz="2400" dirty="0"/>
              <a:t>Pay attention to correct indentation!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Write our scripted module #6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930" y="2209800"/>
            <a:ext cx="8601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updateGUIFromParameterNode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self._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parameterNode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is None: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return</a:t>
            </a: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self.ui.applyButton.enabled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self._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parameterNode.GetNodeReference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InputVolume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")</a:t>
            </a:r>
          </a:p>
          <a:p>
            <a:endParaRPr lang="en-CA" sz="1400" b="1" dirty="0">
              <a:latin typeface="Consolas" panose="020B0609020204030204" pitchFamily="49" charset="0"/>
              <a:cs typeface="Miriam Fixed" panose="020B0509050101010101" pitchFamily="49" charset="-79"/>
            </a:endParaRPr>
          </a:p>
          <a:p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(self):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self.logic.process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self.ui.invertedOutputSelector.currentNode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self.ui.imageThresholdSliderWidget.value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not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self.ui.invertOutputCheckBox.checked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,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showResult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=False)</a:t>
            </a:r>
          </a:p>
          <a:p>
            <a:pPr marL="573088" indent="-573088"/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self.ui.centerOfMassValueLabel.text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str(</a:t>
            </a:r>
            <a:r>
              <a:rPr lang="en-CA" sz="14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self.logic.centerOfMass</a:t>
            </a:r>
            <a:r>
              <a:rPr lang="en-CA" sz="14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0021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48</a:t>
            </a:fld>
            <a:r>
              <a:rPr lang="en-US" dirty="0"/>
              <a:t> -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914400"/>
            <a:ext cx="85344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Go to our module in </a:t>
            </a:r>
            <a:r>
              <a:rPr lang="en-CA" sz="2400" i="1" dirty="0"/>
              <a:t>Examples / Center of Mass</a:t>
            </a:r>
          </a:p>
          <a:p>
            <a:r>
              <a:rPr lang="en-CA" sz="2400" dirty="0"/>
              <a:t>Add a few markups</a:t>
            </a:r>
            <a:endParaRPr lang="en-CA" sz="2400" i="1" dirty="0"/>
          </a:p>
          <a:p>
            <a:r>
              <a:rPr lang="en-CA" sz="2400" dirty="0"/>
              <a:t>Press </a:t>
            </a:r>
            <a:r>
              <a:rPr lang="en-CA" sz="2400" i="1" dirty="0"/>
              <a:t>Apply</a:t>
            </a:r>
          </a:p>
          <a:p>
            <a:pPr lvl="1"/>
            <a:r>
              <a:rPr lang="en-CA" sz="2200" dirty="0"/>
              <a:t>1. Display displacement center of mass position →  works!</a:t>
            </a:r>
          </a:p>
          <a:p>
            <a:pPr lvl="1"/>
            <a:r>
              <a:rPr lang="en-CA" sz="2200" dirty="0"/>
              <a:t>2. Displays nothing → error can be seen in the Python interactor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Try our scripted module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1123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6B8BF-8354-490E-8D78-0A4DD560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08" y="762000"/>
            <a:ext cx="2600000" cy="10476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49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-47195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Add auto-update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1" y="533400"/>
            <a:ext cx="8534400" cy="121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Add a new label and checkbox:</a:t>
            </a:r>
          </a:p>
          <a:p>
            <a:pPr lvl="1"/>
            <a:r>
              <a:rPr lang="en-CA" sz="2000" dirty="0"/>
              <a:t>Change name of object to: </a:t>
            </a:r>
            <a:r>
              <a:rPr lang="en-CA" sz="2000" dirty="0" err="1"/>
              <a:t>autoUpdateCheckBox</a:t>
            </a:r>
            <a:endParaRPr lang="en-CA" sz="2000" dirty="0"/>
          </a:p>
          <a:p>
            <a:pPr lvl="1"/>
            <a:r>
              <a:rPr lang="en-CA" sz="2000" dirty="0"/>
              <a:t>Change checkbox text</a:t>
            </a:r>
            <a:br>
              <a:rPr lang="en-CA" sz="2000" dirty="0"/>
            </a:br>
            <a:r>
              <a:rPr lang="en-CA" sz="2000" dirty="0"/>
              <a:t>to “</a:t>
            </a:r>
            <a:r>
              <a:rPr lang="en-CA" sz="2000" dirty="0">
                <a:solidFill>
                  <a:srgbClr val="FF0000"/>
                </a:solidFill>
              </a:rPr>
              <a:t>Enable auto-update</a:t>
            </a:r>
            <a:r>
              <a:rPr lang="en-CA" sz="2000" dirty="0"/>
              <a:t>”:</a:t>
            </a:r>
          </a:p>
          <a:p>
            <a:r>
              <a:rPr lang="en-CA" sz="2400" dirty="0"/>
              <a:t>Add this in the setup function to the bottom of the connections section: </a:t>
            </a: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756610"/>
            <a:ext cx="706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self.ui.autoUpdateCheckBox.connect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("toggled(bool)",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self.onEnableAutoUpdate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  <a:endParaRPr lang="en-CA" sz="12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934" y="3711075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onEnableAutoUpdate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self.observedMarkupNode.RemoveObserver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None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if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autoUpdate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and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self.ui.inputSelector.currentNode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self.markupsObserverTag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=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self.observedMarkupNode.AddObserver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slicer.vtkMRMLMarkupsNode.PointModifiedEvent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,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self.onMarkupsUpdated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def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onMarkupsUpdated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(self, caller=None, event=None):</a:t>
            </a:r>
          </a:p>
          <a:p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    </a:t>
            </a:r>
            <a:r>
              <a:rPr lang="en-CA" sz="1200" b="1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self.onApplyButton</a:t>
            </a:r>
            <a:r>
              <a:rPr lang="en-CA" sz="1200" b="1" dirty="0">
                <a:latin typeface="Consolas" panose="020B0609020204030204" pitchFamily="49" charset="0"/>
                <a:cs typeface="Miriam Fixed" panose="020B0509050101010101" pitchFamily="49" charset="-79"/>
              </a:rPr>
              <a:t>()</a:t>
            </a:r>
            <a:endParaRPr lang="en-CA" sz="1200" b="1" dirty="0">
              <a:solidFill>
                <a:srgbClr val="FF0000"/>
              </a:solidFill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600" y="3079775"/>
            <a:ext cx="8838709" cy="4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900" dirty="0"/>
          </a:p>
          <a:p>
            <a:endParaRPr lang="en-CA" sz="400" dirty="0"/>
          </a:p>
          <a:p>
            <a:r>
              <a:rPr lang="en-CA" sz="2400" dirty="0"/>
              <a:t>Respond to modification events: add these above </a:t>
            </a:r>
            <a:r>
              <a:rPr lang="en-CA" sz="2400" dirty="0" err="1"/>
              <a:t>onApplyButton</a:t>
            </a:r>
            <a:r>
              <a:rPr lang="en-CA" sz="2400" dirty="0"/>
              <a:t>()</a:t>
            </a:r>
            <a:endParaRPr lang="en-CA" sz="24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52" y="1524000"/>
            <a:ext cx="259773" cy="39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22299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Modules type: Scripted loadable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Written in 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Full Slicer API is accessible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Simplest way to extend/customize Slicer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DAA31-EA7F-4842-855E-288AAA08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0" y="2099485"/>
            <a:ext cx="6934200" cy="40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19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50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4478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CA" sz="6600" b="1" dirty="0"/>
              <a:t>Part 3</a:t>
            </a:r>
            <a:endParaRPr lang="en-CA" sz="6600" dirty="0"/>
          </a:p>
          <a:p>
            <a:r>
              <a:rPr lang="en-CA" sz="4800" dirty="0"/>
              <a:t>Write simple scripted module (somewhat) independently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424918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12" y="838200"/>
            <a:ext cx="8418976" cy="5398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3233499"/>
            <a:ext cx="3940910" cy="869950"/>
          </a:xfrm>
          <a:prstGeom prst="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51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Task description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81200" y="4813130"/>
            <a:ext cx="5791200" cy="9888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indent="-809625">
              <a:buNone/>
            </a:pPr>
            <a:r>
              <a:rPr lang="en-US" sz="2800" u="sng" dirty="0"/>
              <a:t>Goal</a:t>
            </a:r>
            <a:r>
              <a:rPr lang="en-US" sz="2800" dirty="0"/>
              <a:t>: Position a sphere-shaped model with two markup points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546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52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API documentation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773"/>
              </p:ext>
            </p:extLst>
          </p:nvPr>
        </p:nvGraphicFramePr>
        <p:xfrm>
          <a:off x="381000" y="1381760"/>
          <a:ext cx="8305800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3"/>
                        </a:rPr>
                        <a:t>Python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https://docs.python.org/2/index.html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9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 err="1">
                          <a:hlinkClick r:id="rId5"/>
                        </a:rPr>
                        <a:t>Numpy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http://docs.scipy.org/doc/numpy/reference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7"/>
                        </a:rPr>
                        <a:t>VTK 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8"/>
                        </a:rPr>
                        <a:t>http://www.vtk.org/doc/release/7.1/html/classes.html</a:t>
                      </a:r>
                      <a:r>
                        <a:rPr lang="en-CA" sz="200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4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hlinkClick r:id="rId9"/>
                        </a:rPr>
                        <a:t>SimpleITK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http://www.itk.org/SimpleITKDoxygen/html/classes.html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34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1"/>
                        </a:rPr>
                        <a:t>Qt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>
                          <a:hlinkClick r:id="rId12"/>
                        </a:rPr>
                        <a:t>http://doc.qt.io/qt-5.10/classes.html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8103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533400" y="9144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Generic computing and GUI libraries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0594"/>
              </p:ext>
            </p:extLst>
          </p:nvPr>
        </p:nvGraphicFramePr>
        <p:xfrm>
          <a:off x="381000" y="4333239"/>
          <a:ext cx="8305800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63789948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8501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hlinkClick r:id="rId13"/>
                        </a:rPr>
                        <a:t>Slicer core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C++: </a:t>
                      </a:r>
                      <a:r>
                        <a:rPr lang="en-US" sz="2000" dirty="0">
                          <a:hlinkClick r:id="rId14"/>
                        </a:rPr>
                        <a:t>http://www.slicer.org/doc/html/classes.html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Python: </a:t>
                      </a:r>
                      <a:r>
                        <a:rPr lang="en-US" sz="1800" dirty="0">
                          <a:hlinkClick r:id="rId15"/>
                        </a:rPr>
                        <a:t>http://mwoehlke-kitware.github.io/Slicer/Base/slicer.html</a:t>
                      </a:r>
                      <a:endParaRPr lang="en-US" sz="1800" dirty="0"/>
                    </a:p>
                    <a:p>
                      <a:pPr marL="801688" indent="-571500"/>
                      <a:r>
                        <a:rPr lang="en-US" sz="1800" dirty="0"/>
                        <a:t>For up-to-date docs, type this into Python console: 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help(</a:t>
                      </a:r>
                      <a:r>
                        <a:rPr lang="en-US" sz="1800" dirty="0" err="1">
                          <a:latin typeface="Miriam Fixed" panose="020B0509050101010101"/>
                        </a:rPr>
                        <a:t>slicer.util</a:t>
                      </a:r>
                      <a:r>
                        <a:rPr lang="en-US" sz="1800" dirty="0">
                          <a:latin typeface="Miriam Fixed" panose="020B0509050101010101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8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linkClick r:id="rId16"/>
                        </a:rPr>
                        <a:t>CTK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7"/>
                        </a:rPr>
                        <a:t>http://www.commontk.org/docs/html/classes.html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868226"/>
                  </a:ext>
                </a:extLst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3886200"/>
            <a:ext cx="8001000" cy="46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2800" b="1" dirty="0">
                <a:solidFill>
                  <a:schemeClr val="tx2"/>
                </a:solidFill>
              </a:rPr>
              <a:t>Slicer-specific libraries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469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53</a:t>
            </a:fld>
            <a:r>
              <a:rPr lang="en-US" dirty="0"/>
              <a:t> -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Where to find examples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core: </a:t>
            </a:r>
            <a:r>
              <a:rPr lang="en-US" dirty="0">
                <a:hlinkClick r:id="rId3"/>
              </a:rPr>
              <a:t>https://github.com/Slicer/Slicer</a:t>
            </a:r>
            <a:endParaRPr lang="en-US" dirty="0"/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Index of extensions (see repository in *.s4ext): </a:t>
            </a:r>
            <a:r>
              <a:rPr lang="en-US" dirty="0">
                <a:hlinkClick r:id="rId4"/>
              </a:rPr>
              <a:t>https://github.com/Slicer/ExtensionsIndex</a:t>
            </a:r>
            <a:endParaRPr lang="en-US" dirty="0"/>
          </a:p>
          <a:p>
            <a:pPr lvl="1"/>
            <a:r>
              <a:rPr lang="en-US" dirty="0"/>
              <a:t>SlicerIGT: </a:t>
            </a:r>
            <a:r>
              <a:rPr lang="en-US" dirty="0">
                <a:hlinkClick r:id="rId5"/>
              </a:rPr>
              <a:t>https://github.com/SlicerIGT/SlicerIGT/</a:t>
            </a:r>
            <a:endParaRPr lang="en-US" dirty="0"/>
          </a:p>
          <a:p>
            <a:pPr lvl="1"/>
            <a:r>
              <a:rPr lang="en-US" dirty="0"/>
              <a:t>SlicerRT: </a:t>
            </a:r>
            <a:r>
              <a:rPr lang="en-US" dirty="0">
                <a:hlinkClick r:id="rId6"/>
              </a:rPr>
              <a:t>https://app.assembla.com/spaces/slicerrt/subversion/source/HEAD/trunk</a:t>
            </a:r>
            <a:endParaRPr lang="en-US" dirty="0"/>
          </a:p>
          <a:p>
            <a:pPr lvl="1"/>
            <a:endParaRPr lang="en-CA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9301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CA" dirty="0"/>
              <a:t>Hints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54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187450"/>
            <a:ext cx="82010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To be able to show a model node, create display node:</a:t>
            </a:r>
          </a:p>
          <a:p>
            <a:pPr>
              <a:buNone/>
            </a:pPr>
            <a:r>
              <a:rPr lang="en-CA" sz="1800" dirty="0">
                <a:latin typeface="Consolas" panose="020B0609020204030204" pitchFamily="49" charset="0"/>
                <a:cs typeface="Miriam Fixed" panose="020B0509050101010101"/>
              </a:rPr>
              <a:t>	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/>
              </a:rPr>
              <a:t>outputModel.CreateDefaultDisplayNodes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/>
              </a:rPr>
              <a:t>()</a:t>
            </a:r>
          </a:p>
          <a:p>
            <a:pPr>
              <a:buNone/>
            </a:pPr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200" dirty="0"/>
              <a:t>To show model intersections with a 2D slice viewer: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outputModel.GetDisplayNode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().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SetSliceIntersectionVisibility</a:t>
            </a:r>
            <a:r>
              <a:rPr lang="en-CA" sz="1600" dirty="0">
                <a:latin typeface="Consolas" panose="020B0609020204030204" pitchFamily="49" charset="0"/>
                <a:cs typeface="Miriam Fixed" panose="020B0509050101010101" pitchFamily="49" charset="-79"/>
              </a:rPr>
              <a:t>(True)</a:t>
            </a:r>
          </a:p>
          <a:p>
            <a:endParaRPr lang="en-CA" sz="1600" dirty="0">
              <a:latin typeface="Consolas" panose="020B0609020204030204" pitchFamily="49" charset="0"/>
              <a:cs typeface="Miriam Fixed" panose="020B0509050101010101"/>
            </a:endParaRPr>
          </a:p>
          <a:p>
            <a:r>
              <a:rPr lang="en-CA" sz="2000" dirty="0"/>
              <a:t>Remember that all the logic is implemented in the </a:t>
            </a:r>
            <a:r>
              <a:rPr lang="en-CA" sz="16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run</a:t>
            </a:r>
            <a:r>
              <a:rPr lang="en-CA" sz="2000" dirty="0"/>
              <a:t> function in the logic class, which is called in the </a:t>
            </a:r>
            <a:r>
              <a:rPr lang="en-CA" sz="1600" dirty="0" err="1">
                <a:latin typeface="Consolas" panose="020B0609020204030204" pitchFamily="49" charset="0"/>
                <a:cs typeface="Miriam Fixed" panose="020B0509050101010101" pitchFamily="49" charset="-79"/>
              </a:rPr>
              <a:t>onApplyButton</a:t>
            </a:r>
            <a:r>
              <a:rPr lang="en-CA" sz="2000" dirty="0"/>
              <a:t> function</a:t>
            </a:r>
            <a:endParaRPr lang="en-CA" sz="2200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3318910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55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Congratulations!</a:t>
            </a:r>
          </a:p>
          <a:p>
            <a:endParaRPr lang="en-CA" sz="6600" b="1" dirty="0">
              <a:solidFill>
                <a:schemeClr val="tx2"/>
              </a:solidFill>
            </a:endParaRPr>
          </a:p>
          <a:p>
            <a:endParaRPr lang="en-CA" sz="6600" b="1" dirty="0">
              <a:solidFill>
                <a:schemeClr val="tx2"/>
              </a:solidFill>
            </a:endParaRPr>
          </a:p>
          <a:p>
            <a:br>
              <a:rPr lang="en-CA" sz="6600" b="1" dirty="0">
                <a:solidFill>
                  <a:schemeClr val="tx2"/>
                </a:solidFill>
              </a:rPr>
            </a:br>
            <a:br>
              <a:rPr lang="en-CA" sz="6600" b="1" dirty="0">
                <a:solidFill>
                  <a:schemeClr val="tx2"/>
                </a:solidFill>
              </a:rPr>
            </a:br>
            <a:r>
              <a:rPr lang="en-CA" sz="5400" b="1" dirty="0">
                <a:solidFill>
                  <a:schemeClr val="tx2"/>
                </a:solidFill>
              </a:rPr>
              <a:t>Thanks for attending!</a:t>
            </a:r>
          </a:p>
        </p:txBody>
      </p:sp>
      <p:pic>
        <p:nvPicPr>
          <p:cNvPr id="1026" name="Picture 2" descr="http://cdn.theatlantic.com/static/mt/assets/science/bender-applause_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0" y="1261805"/>
            <a:ext cx="3637279" cy="3767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0" y="6356350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</p:spTree>
    <p:extLst>
      <p:ext uri="{BB962C8B-B14F-4D97-AF65-F5344CB8AC3E}">
        <p14:creationId xmlns:p14="http://schemas.microsoft.com/office/powerpoint/2010/main" val="1502383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371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6600" b="1" dirty="0">
                <a:solidFill>
                  <a:schemeClr val="tx2"/>
                </a:solidFill>
              </a:rPr>
              <a:t>Appendix</a:t>
            </a:r>
            <a:endParaRPr lang="en-CA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68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Transforms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228600" y="10668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 world coordinate system:</a:t>
            </a:r>
            <a:br>
              <a:rPr lang="en-CA" dirty="0"/>
            </a:br>
            <a:r>
              <a:rPr lang="en-CA" dirty="0"/>
              <a:t>RAS (right-anterior-superior)</a:t>
            </a:r>
          </a:p>
          <a:p>
            <a:r>
              <a:rPr lang="en-CA" dirty="0"/>
              <a:t>Get linear transform from the node to RAS:</a:t>
            </a:r>
          </a:p>
          <a:p>
            <a:pPr marL="798513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vtk.vtkMatrix4x4()</a:t>
            </a:r>
          </a:p>
          <a:p>
            <a:pPr marL="798513" lvl="1" indent="-338138">
              <a:buNone/>
            </a:pP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if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():</a:t>
            </a:r>
          </a:p>
          <a:p>
            <a:pPr marL="968375" lvl="1" indent="-2238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 = 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slicer.mrmlScene.GetNodeByID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node.GetTransformNodeID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())</a:t>
            </a:r>
          </a:p>
          <a:p>
            <a:pPr marL="1082675" lvl="1" indent="-338138">
              <a:buNone/>
            </a:pP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nodeToRasNode.GetMatrixTransformToWorld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(</a:t>
            </a:r>
            <a:r>
              <a:rPr lang="en-CA" sz="1800" b="1" dirty="0" err="1">
                <a:latin typeface="Miriam Fixed" pitchFamily="49" charset="-79"/>
                <a:cs typeface="Miriam Fixed" pitchFamily="49" charset="-79"/>
              </a:rPr>
              <a:t>nodeToRas</a:t>
            </a:r>
            <a:r>
              <a:rPr lang="en-CA" sz="1800" b="1" dirty="0">
                <a:latin typeface="Miriam Fixed" pitchFamily="49" charset="-79"/>
                <a:cs typeface="Miriam Fixed" pitchFamily="49" charset="-79"/>
              </a:rPr>
              <a:t>)</a:t>
            </a:r>
          </a:p>
          <a:p>
            <a:r>
              <a:rPr lang="en-CA" dirty="0"/>
              <a:t>Transform may be non-linear</a:t>
            </a:r>
          </a:p>
          <a:p>
            <a:r>
              <a:rPr lang="en-CA" dirty="0"/>
              <a:t>At least log an error if transform is present but it is ignored</a:t>
            </a:r>
          </a:p>
        </p:txBody>
      </p:sp>
    </p:spTree>
    <p:extLst>
      <p:ext uri="{BB962C8B-B14F-4D97-AF65-F5344CB8AC3E}">
        <p14:creationId xmlns:p14="http://schemas.microsoft.com/office/powerpoint/2010/main" val="25010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Node references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1390650"/>
            <a:ext cx="990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207645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ModelNode1</a:t>
            </a:r>
          </a:p>
        </p:txBody>
      </p:sp>
      <p:cxnSp>
        <p:nvCxnSpPr>
          <p:cNvPr id="18" name="Elbow Connector 17"/>
          <p:cNvCxnSpPr>
            <a:stCxn id="15" idx="2"/>
            <a:endCxn id="16" idx="1"/>
          </p:cNvCxnSpPr>
          <p:nvPr/>
        </p:nvCxnSpPr>
        <p:spPr>
          <a:xfrm rot="16200000" flipH="1">
            <a:off x="685800" y="203835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4400" y="26098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4400" y="314325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ModelDisplayNode2</a:t>
            </a:r>
          </a:p>
        </p:txBody>
      </p:sp>
      <p:cxnSp>
        <p:nvCxnSpPr>
          <p:cNvPr id="26" name="Elbow Connector 25"/>
          <p:cNvCxnSpPr>
            <a:stCxn id="15" idx="2"/>
            <a:endCxn id="21" idx="1"/>
          </p:cNvCxnSpPr>
          <p:nvPr/>
        </p:nvCxnSpPr>
        <p:spPr>
          <a:xfrm rot="16200000" flipH="1">
            <a:off x="419100" y="230505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2"/>
            <a:endCxn id="22" idx="1"/>
          </p:cNvCxnSpPr>
          <p:nvPr/>
        </p:nvCxnSpPr>
        <p:spPr>
          <a:xfrm rot="16200000" flipH="1">
            <a:off x="152400" y="2571750"/>
            <a:ext cx="14097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14400" y="4191000"/>
            <a:ext cx="1828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VolumeNode1</a:t>
            </a:r>
          </a:p>
        </p:txBody>
      </p:sp>
      <p:cxnSp>
        <p:nvCxnSpPr>
          <p:cNvPr id="33" name="Elbow Connector 32"/>
          <p:cNvCxnSpPr>
            <a:endCxn id="32" idx="1"/>
          </p:cNvCxnSpPr>
          <p:nvPr/>
        </p:nvCxnSpPr>
        <p:spPr>
          <a:xfrm rot="16200000" flipH="1">
            <a:off x="685800" y="4152900"/>
            <a:ext cx="3429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14400" y="47244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VolumeDisplayNode1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400" y="52578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VolumeStorageNode1</a:t>
            </a:r>
          </a:p>
        </p:txBody>
      </p:sp>
      <p:cxnSp>
        <p:nvCxnSpPr>
          <p:cNvPr id="36" name="Elbow Connector 35"/>
          <p:cNvCxnSpPr>
            <a:endCxn id="34" idx="1"/>
          </p:cNvCxnSpPr>
          <p:nvPr/>
        </p:nvCxnSpPr>
        <p:spPr>
          <a:xfrm rot="16200000" flipH="1">
            <a:off x="419100" y="4419600"/>
            <a:ext cx="87630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5" idx="2"/>
            <a:endCxn id="35" idx="1"/>
          </p:cNvCxnSpPr>
          <p:nvPr/>
        </p:nvCxnSpPr>
        <p:spPr>
          <a:xfrm rot="16200000" flipH="1">
            <a:off x="-904875" y="3629025"/>
            <a:ext cx="35242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6" idx="3"/>
            <a:endCxn id="21" idx="3"/>
          </p:cNvCxnSpPr>
          <p:nvPr/>
        </p:nvCxnSpPr>
        <p:spPr>
          <a:xfrm>
            <a:off x="2743200" y="226695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3"/>
          <p:cNvCxnSpPr>
            <a:stCxn id="16" idx="3"/>
            <a:endCxn id="22" idx="3"/>
          </p:cNvCxnSpPr>
          <p:nvPr/>
        </p:nvCxnSpPr>
        <p:spPr>
          <a:xfrm>
            <a:off x="2743200" y="226695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/>
          <p:cNvCxnSpPr>
            <a:stCxn id="32" idx="3"/>
            <a:endCxn id="34" idx="3"/>
          </p:cNvCxnSpPr>
          <p:nvPr/>
        </p:nvCxnSpPr>
        <p:spPr>
          <a:xfrm>
            <a:off x="2743200" y="4381500"/>
            <a:ext cx="533400" cy="5334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3"/>
          <p:cNvCxnSpPr>
            <a:stCxn id="32" idx="3"/>
            <a:endCxn id="35" idx="3"/>
          </p:cNvCxnSpPr>
          <p:nvPr/>
        </p:nvCxnSpPr>
        <p:spPr>
          <a:xfrm>
            <a:off x="2743200" y="4381500"/>
            <a:ext cx="533400" cy="106680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3276600" y="914400"/>
            <a:ext cx="58674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Always use this whenever a node relies on data stored in other nodes</a:t>
            </a:r>
          </a:p>
          <a:p>
            <a:r>
              <a:rPr lang="en-CA" sz="2800" dirty="0"/>
              <a:t>Specified by role name, referenced node ID, index (multiple references with the same role is allowed)</a:t>
            </a:r>
          </a:p>
          <a:p>
            <a:r>
              <a:rPr lang="en-CA" sz="2800" b="1" dirty="0"/>
              <a:t>Saved/restored with the scene</a:t>
            </a:r>
          </a:p>
          <a:p>
            <a:pPr marL="457200" lvl="1" indent="0">
              <a:buNone/>
            </a:pPr>
            <a:r>
              <a:rPr lang="en-CA" dirty="0"/>
              <a:t>Not trivial: When importing a scene and a node ID is already found in the current scene, the imported node ID is automatically renamed and all references are updated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14400" y="3657600"/>
            <a:ext cx="2362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ModelStorageNode1</a:t>
            </a:r>
          </a:p>
        </p:txBody>
      </p:sp>
      <p:cxnSp>
        <p:nvCxnSpPr>
          <p:cNvPr id="58" name="Elbow Connector 57"/>
          <p:cNvCxnSpPr>
            <a:stCxn id="15" idx="2"/>
            <a:endCxn id="57" idx="1"/>
          </p:cNvCxnSpPr>
          <p:nvPr/>
        </p:nvCxnSpPr>
        <p:spPr>
          <a:xfrm rot="16200000" flipH="1">
            <a:off x="-104775" y="2828925"/>
            <a:ext cx="1924050" cy="114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43"/>
          <p:cNvCxnSpPr>
            <a:stCxn id="16" idx="3"/>
            <a:endCxn id="57" idx="3"/>
          </p:cNvCxnSpPr>
          <p:nvPr/>
        </p:nvCxnSpPr>
        <p:spPr>
          <a:xfrm>
            <a:off x="2743200" y="2266950"/>
            <a:ext cx="533400" cy="1581150"/>
          </a:xfrm>
          <a:prstGeom prst="curvedConnector3">
            <a:avLst>
              <a:gd name="adj1" fmla="val 1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59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295400"/>
            <a:ext cx="7696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Qt designer can be used</a:t>
            </a:r>
          </a:p>
          <a:p>
            <a:r>
              <a:rPr lang="en-CA" dirty="0"/>
              <a:t>Generated UI file can be loaded to create module GUI: </a:t>
            </a:r>
            <a:r>
              <a:rPr lang="en-CA" dirty="0">
                <a:hlinkClick r:id="rId3"/>
              </a:rPr>
              <a:t>http://www.slicer.org/slicerWiki/index.php/Documentation/Nightly/Developers/Tutorials/PythonAndUIFile</a:t>
            </a:r>
            <a:endParaRPr lang="en-CA" dirty="0"/>
          </a:p>
          <a:p>
            <a:endParaRPr lang="en-CA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GUI design</a:t>
            </a:r>
          </a:p>
        </p:txBody>
      </p:sp>
    </p:spTree>
    <p:extLst>
      <p:ext uri="{BB962C8B-B14F-4D97-AF65-F5344CB8AC3E}">
        <p14:creationId xmlns:p14="http://schemas.microsoft.com/office/powerpoint/2010/main" val="3400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</a:t>
            </a:fld>
            <a:r>
              <a:rPr lang="en-US"/>
              <a:t> -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Module type: CLI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838200"/>
            <a:ext cx="8786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CLI = Command-line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Slicer can run any command-line application from the GUI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Can be implemented in any language (C++, Python, …)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Inputs and outputs specified in XML file, GUI is generated automatically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Good for implementing computational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E86D9-452C-4665-B140-12781A9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99617"/>
            <a:ext cx="6274754" cy="38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13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60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52400"/>
            <a:ext cx="8229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Overview of API’s accessible from python</a:t>
            </a:r>
          </a:p>
        </p:txBody>
      </p:sp>
      <p:pic>
        <p:nvPicPr>
          <p:cNvPr id="1026" name="Picture 2" descr="simpleitk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55" y="3733800"/>
            <a:ext cx="3827245" cy="101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tk.org/opensourcelogos/vtk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781065" cy="12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2.gstatic.com/images?q=tbn:ANd9GcTOSXtB_36fJjsWXi7ubYOwRvFO66V3aaMjx5xTzjqLnsE3hhPqpILWh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53000"/>
            <a:ext cx="3458759" cy="118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viper.unige.ch/lib/exe/fetch.php/demos:mrml_logo.gif?w=250&amp;h=&amp;cache=cach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45" y="5099636"/>
            <a:ext cx="3596955" cy="8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www.mobilelinuxnews.com/wp-content/uploads/2013/07/qt-logo-4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56147"/>
            <a:ext cx="1468920" cy="14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www.slicer.org/slicerWiki/images/5/5c/Ctk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23" y="2078853"/>
            <a:ext cx="1623508" cy="16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61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4478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http://www.qt.io</a:t>
            </a:r>
            <a:endParaRPr lang="en-CA" sz="2800" dirty="0"/>
          </a:p>
          <a:p>
            <a:r>
              <a:rPr lang="en-CA" sz="2800" dirty="0"/>
              <a:t>Slicer uses version 4.8.6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User interface</a:t>
            </a:r>
          </a:p>
          <a:p>
            <a:pPr lvl="1"/>
            <a:r>
              <a:rPr lang="en-CA" sz="2400" dirty="0"/>
              <a:t>Run-time control (signal-slot mechanism)</a:t>
            </a:r>
          </a:p>
          <a:p>
            <a:r>
              <a:rPr lang="en-CA" sz="2800" dirty="0"/>
              <a:t>Class list (bible)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http://doc.qt.io/qt-4.8/classes.html</a:t>
            </a:r>
            <a:br>
              <a:rPr lang="en-CA" sz="2400" dirty="0">
                <a:hlinkClick r:id="rId4"/>
              </a:rPr>
            </a:br>
            <a:r>
              <a:rPr lang="en-CA" sz="2400" dirty="0" err="1"/>
              <a:t>Qt</a:t>
            </a:r>
            <a:r>
              <a:rPr lang="en-CA" sz="2400" dirty="0"/>
              <a:t> Assistant (desktop application)</a:t>
            </a:r>
            <a:endParaRPr lang="en-CA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Qt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9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62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16764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</a:t>
            </a:r>
            <a:br>
              <a:rPr lang="en-CA" sz="2800" dirty="0"/>
            </a:br>
            <a:r>
              <a:rPr lang="en-CA" sz="2400" dirty="0">
                <a:hlinkClick r:id="rId3"/>
              </a:rPr>
              <a:t>http://www.vtk.org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CA" sz="2800" dirty="0"/>
              <a:t>Slicer uses version 6.3.0</a:t>
            </a:r>
          </a:p>
          <a:p>
            <a:r>
              <a:rPr lang="en-CA" sz="2800" dirty="0"/>
              <a:t>Features</a:t>
            </a:r>
          </a:p>
          <a:p>
            <a:pPr lvl="1"/>
            <a:r>
              <a:rPr lang="en-CA" sz="2400" dirty="0"/>
              <a:t>Visualization</a:t>
            </a:r>
          </a:p>
          <a:p>
            <a:pPr lvl="1"/>
            <a:r>
              <a:rPr lang="en-CA" sz="2400" dirty="0"/>
              <a:t>Data handling</a:t>
            </a:r>
          </a:p>
          <a:p>
            <a:pPr lvl="1"/>
            <a:r>
              <a:rPr lang="en-CA" sz="2400" dirty="0"/>
              <a:t>Simple image processing functions</a:t>
            </a:r>
          </a:p>
          <a:p>
            <a:r>
              <a:rPr lang="en-CA" sz="2800" dirty="0"/>
              <a:t>Class list (your bible when you use the API)</a:t>
            </a:r>
            <a:br>
              <a:rPr lang="en-CA" sz="2800" dirty="0"/>
            </a:br>
            <a:r>
              <a:rPr lang="en-CA" sz="2400" dirty="0">
                <a:hlinkClick r:id="rId4"/>
              </a:rPr>
              <a:t>http://www.vtk.org/doc/release/6.3/html/classes.html</a:t>
            </a:r>
            <a:r>
              <a:rPr lang="en-CA" sz="2400" dirty="0">
                <a:hlinkClick r:id="rId5"/>
              </a:rPr>
              <a:t> </a:t>
            </a:r>
            <a:endParaRPr lang="en-CA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VTK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Visualization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>
                <a:solidFill>
                  <a:schemeClr val="tx2"/>
                </a:solidFill>
              </a:rPr>
              <a:t>)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63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6002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http://www.itk.org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http://www.simpleitk.org</a:t>
            </a:r>
            <a:endParaRPr lang="en-US" sz="2400" dirty="0"/>
          </a:p>
          <a:p>
            <a:r>
              <a:rPr lang="en-US" sz="2800" dirty="0"/>
              <a:t>Slicer uses version 4.10.0</a:t>
            </a:r>
          </a:p>
          <a:p>
            <a:r>
              <a:rPr lang="en-US" sz="2800" dirty="0"/>
              <a:t>Features: Complex image processing functions for segmentation, registration, etc.</a:t>
            </a:r>
          </a:p>
          <a:p>
            <a:r>
              <a:rPr lang="en-US" sz="2800" dirty="0"/>
              <a:t>Class list (bible) for </a:t>
            </a:r>
            <a:r>
              <a:rPr lang="en-US" sz="2800" dirty="0" err="1"/>
              <a:t>SimpleITK</a:t>
            </a:r>
            <a:r>
              <a:rPr lang="en-US" sz="2800" dirty="0"/>
              <a:t>: </a:t>
            </a:r>
            <a:r>
              <a:rPr lang="en-US" sz="2400" dirty="0">
                <a:hlinkClick r:id="rId5"/>
              </a:rPr>
              <a:t>http://www.itk.org/SimpleITKDoxygen/html/classes.html</a:t>
            </a:r>
            <a:r>
              <a:rPr lang="en-US" sz="2400" dirty="0"/>
              <a:t> </a:t>
            </a:r>
          </a:p>
          <a:p>
            <a:r>
              <a:rPr lang="en-US" sz="2800" dirty="0"/>
              <a:t>Tutorial:</a:t>
            </a:r>
            <a:br>
              <a:rPr lang="en-US" sz="2800" dirty="0"/>
            </a:br>
            <a:r>
              <a:rPr lang="en-US" sz="2400" dirty="0">
                <a:hlinkClick r:id="rId6"/>
              </a:rPr>
              <a:t>http://www.na-mic.org/Wiki/images/a/a7/</a:t>
            </a:r>
            <a:br>
              <a:rPr lang="en-US" sz="2400" dirty="0">
                <a:hlinkClick r:id="rId6"/>
              </a:rPr>
            </a:br>
            <a:r>
              <a:rPr lang="en-US" sz="2400" dirty="0">
                <a:hlinkClick r:id="rId6"/>
              </a:rPr>
              <a:t>SimpleITK_with_Slicer_HansJohnson.pdf</a:t>
            </a:r>
            <a:r>
              <a:rPr lang="en-US" sz="24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ITK / </a:t>
            </a:r>
            <a:r>
              <a:rPr lang="en-CA" b="1" dirty="0" err="1">
                <a:solidFill>
                  <a:schemeClr val="tx2"/>
                </a:solidFill>
              </a:rPr>
              <a:t>SimpleITK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Insight Toolkit (by </a:t>
            </a:r>
            <a:r>
              <a:rPr lang="en-CA" b="1" dirty="0" err="1">
                <a:solidFill>
                  <a:schemeClr val="tx2"/>
                </a:solidFill>
              </a:rPr>
              <a:t>Kitware</a:t>
            </a:r>
            <a:r>
              <a:rPr lang="en-CA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0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64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877291"/>
            <a:ext cx="8153400" cy="401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US" sz="2400" dirty="0">
                <a:hlinkClick r:id="rId3"/>
              </a:rPr>
              <a:t>http://www.commontk.org</a:t>
            </a:r>
            <a:r>
              <a:rPr lang="en-US" sz="2400" dirty="0"/>
              <a:t> </a:t>
            </a:r>
          </a:p>
          <a:p>
            <a:r>
              <a:rPr lang="en-US" sz="2800" dirty="0"/>
              <a:t>No releases, Slicer uses trunk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User interface elements used in medical imaging</a:t>
            </a:r>
          </a:p>
          <a:p>
            <a:pPr lvl="1"/>
            <a:r>
              <a:rPr lang="en-US" sz="2400" dirty="0"/>
              <a:t>DICOM interface</a:t>
            </a:r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http://www.commontk.org/docs/html/classes.html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CTK</a:t>
            </a:r>
            <a:br>
              <a:rPr lang="en-CA" b="1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Common Toolkit</a:t>
            </a:r>
          </a:p>
        </p:txBody>
      </p:sp>
    </p:spTree>
    <p:extLst>
      <p:ext uri="{BB962C8B-B14F-4D97-AF65-F5344CB8AC3E}">
        <p14:creationId xmlns:p14="http://schemas.microsoft.com/office/powerpoint/2010/main" val="10140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65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Main page: </a:t>
            </a:r>
            <a:r>
              <a:rPr lang="en-CA" sz="2400" dirty="0">
                <a:hlinkClick r:id="rId3"/>
              </a:rPr>
              <a:t>http://www.numpy.org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Slicer uses version 1.9.2</a:t>
            </a:r>
          </a:p>
          <a:p>
            <a:r>
              <a:rPr lang="en-US" sz="2800" dirty="0"/>
              <a:t>Features: fundamental package for scientific computing with Python (arrays, lin. alg., Fourier, etc.)</a:t>
            </a:r>
          </a:p>
          <a:p>
            <a:r>
              <a:rPr lang="en-US" sz="2800" dirty="0"/>
              <a:t>Reference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http://docs.scipy.org/doc/numpy/reference</a:t>
            </a:r>
            <a:r>
              <a:rPr lang="en-US" sz="2400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 err="1">
                <a:solidFill>
                  <a:schemeClr val="tx2"/>
                </a:solidFill>
              </a:rPr>
              <a:t>NumPy</a:t>
            </a:r>
            <a:endParaRPr lang="en-CA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66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716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Features: Slicer data management and processing pipeline</a:t>
            </a:r>
            <a:endParaRPr lang="en-CA" sz="2800" dirty="0"/>
          </a:p>
          <a:p>
            <a:r>
              <a:rPr lang="en-CA" sz="2800" dirty="0"/>
              <a:t>Slicer developers manual: </a:t>
            </a:r>
            <a:r>
              <a:rPr lang="en-CA" sz="2400" dirty="0">
                <a:hlinkClick r:id="rId3"/>
              </a:rPr>
              <a:t>http://www.slicer.org/slicerWiki/index.php/Documentation/Nightly/Developers</a:t>
            </a:r>
            <a:r>
              <a:rPr lang="en-CA" sz="2400" dirty="0"/>
              <a:t> </a:t>
            </a:r>
            <a:endParaRPr lang="en-CA" sz="2800" dirty="0"/>
          </a:p>
          <a:p>
            <a:r>
              <a:rPr lang="en-US" sz="2800" dirty="0"/>
              <a:t>Class list (bible):</a:t>
            </a:r>
            <a:br>
              <a:rPr lang="en-US" sz="2800" dirty="0"/>
            </a:br>
            <a:r>
              <a:rPr lang="en-US" sz="2400" dirty="0">
                <a:hlinkClick r:id="rId4"/>
              </a:rPr>
              <a:t>http://www.slicer.org/doc/html/classes.html</a:t>
            </a:r>
            <a:r>
              <a:rPr lang="en-US" sz="2400" dirty="0"/>
              <a:t> 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(Slicer API)</a:t>
            </a:r>
          </a:p>
        </p:txBody>
      </p:sp>
    </p:spTree>
    <p:extLst>
      <p:ext uri="{BB962C8B-B14F-4D97-AF65-F5344CB8AC3E}">
        <p14:creationId xmlns:p14="http://schemas.microsoft.com/office/powerpoint/2010/main" val="263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914400"/>
            <a:ext cx="518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MRML scene</a:t>
            </a:r>
            <a:r>
              <a:rPr lang="en-CA" dirty="0"/>
              <a:t>: shared storage of all data objects</a:t>
            </a:r>
            <a:br>
              <a:rPr lang="en-CA" dirty="0"/>
            </a:br>
            <a:r>
              <a:rPr lang="en-CA" sz="1800" dirty="0"/>
              <a:t>(MRML: Medical Reality Markup Language)</a:t>
            </a:r>
            <a:endParaRPr lang="en-CA" dirty="0"/>
          </a:p>
          <a:p>
            <a:pPr lvl="1"/>
            <a:r>
              <a:rPr lang="en-CA" sz="2400" dirty="0"/>
              <a:t>List of MRML nodes, each identified by a unique string ID</a:t>
            </a:r>
          </a:p>
          <a:p>
            <a:pPr lvl="1"/>
            <a:r>
              <a:rPr lang="en-CA" sz="2400" dirty="0"/>
              <a:t>References, observations between nodes</a:t>
            </a:r>
          </a:p>
          <a:p>
            <a:r>
              <a:rPr lang="en-CA" dirty="0"/>
              <a:t>Modules communicate through reading/writing MRML nodes</a:t>
            </a:r>
          </a:p>
          <a:p>
            <a:pPr lvl="1"/>
            <a:r>
              <a:rPr lang="en-CA" sz="2400" dirty="0"/>
              <a:t>Modules do not need to know about each other!</a:t>
            </a:r>
            <a:endParaRPr lang="en-CA" sz="2400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Slicer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459"/>
          <a:stretch/>
        </p:blipFill>
        <p:spPr>
          <a:xfrm>
            <a:off x="5562600" y="1155458"/>
            <a:ext cx="335280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914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Responsibilities:</a:t>
            </a:r>
          </a:p>
          <a:p>
            <a:pPr lvl="1"/>
            <a:r>
              <a:rPr lang="en-CA" dirty="0"/>
              <a:t>Store data</a:t>
            </a:r>
          </a:p>
          <a:p>
            <a:pPr lvl="1"/>
            <a:r>
              <a:rPr lang="en-CA" dirty="0"/>
              <a:t>Serialization to/from XML for file storage</a:t>
            </a:r>
          </a:p>
          <a:p>
            <a:pPr lvl="1"/>
            <a:r>
              <a:rPr lang="en-CA" dirty="0"/>
              <a:t>No display or processing </a:t>
            </a:r>
            <a:r>
              <a:rPr lang="en-CA" i="1" dirty="0"/>
              <a:t>methods</a:t>
            </a:r>
          </a:p>
          <a:p>
            <a:r>
              <a:rPr lang="en-CA" dirty="0"/>
              <a:t>Basic types:</a:t>
            </a:r>
          </a:p>
          <a:p>
            <a:pPr lvl="1"/>
            <a:r>
              <a:rPr lang="en-CA" dirty="0"/>
              <a:t>Data node</a:t>
            </a:r>
          </a:p>
          <a:p>
            <a:pPr lvl="1"/>
            <a:r>
              <a:rPr lang="en-CA" dirty="0"/>
              <a:t>Display node: visualization options for data node content; multiple display nodes allowed</a:t>
            </a:r>
          </a:p>
          <a:p>
            <a:pPr lvl="1"/>
            <a:r>
              <a:rPr lang="en-CA" dirty="0"/>
              <a:t>Storage node: what format, file name to use for persistent storage of the data node content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MRML node</a:t>
            </a:r>
          </a:p>
        </p:txBody>
      </p:sp>
    </p:spTree>
    <p:extLst>
      <p:ext uri="{BB962C8B-B14F-4D97-AF65-F5344CB8AC3E}">
        <p14:creationId xmlns:p14="http://schemas.microsoft.com/office/powerpoint/2010/main" val="37246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- </a:t>
            </a:r>
            <a:fld id="{CF70E430-998E-4908-836F-E9BC2B613AC2}" type="slidenum">
              <a:rPr lang="en-US" smtClean="0"/>
              <a:pPr algn="ctr">
                <a:defRPr/>
              </a:pPr>
              <a:t>9</a:t>
            </a:fld>
            <a:r>
              <a:rPr lang="en-US" dirty="0"/>
              <a:t> -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Laboratory for Percutaneous Surgery – Copyright © Queen’s University, 2019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b="1" dirty="0">
                <a:solidFill>
                  <a:schemeClr val="tx2"/>
                </a:solidFill>
              </a:rPr>
              <a:t>Scripted module implementation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382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Widget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MyFirstWidget</a:t>
            </a:r>
            <a:r>
              <a:rPr lang="en-US" sz="2800" i="1" dirty="0"/>
              <a:t>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2600" y="2774950"/>
            <a:ext cx="28194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Logic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MyFirstLogic</a:t>
            </a:r>
            <a:r>
              <a:rPr lang="en-US" sz="2800" i="1" dirty="0"/>
              <a:t>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38200" y="1447800"/>
            <a:ext cx="7543800" cy="946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</a:t>
            </a:r>
          </a:p>
          <a:p>
            <a:pPr algn="ctr"/>
            <a:r>
              <a:rPr lang="en-US" sz="2800" i="1" dirty="0"/>
              <a:t>(</a:t>
            </a:r>
            <a:r>
              <a:rPr lang="en-US" sz="2800" i="1" dirty="0" err="1"/>
              <a:t>MyFirst</a:t>
            </a:r>
            <a:r>
              <a:rPr lang="en-US" sz="2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17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"/>
    </mc:Choice>
    <mc:Fallback xmlns="">
      <p:transition spd="slow" advTm="71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5150</Words>
  <Application>Microsoft Office PowerPoint</Application>
  <PresentationFormat>On-screen Show (4:3)</PresentationFormat>
  <Paragraphs>829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Miriam Fixed</vt:lpstr>
      <vt:lpstr>Times New Roman</vt:lpstr>
      <vt:lpstr>Wingdings</vt:lpstr>
      <vt:lpstr>Office Theme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Auto-completion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 general</vt:lpstr>
      <vt:lpstr>Text editor / IDE</vt:lpstr>
      <vt:lpstr>PowerPoint Presentation</vt:lpstr>
      <vt:lpstr>Create module</vt:lpstr>
      <vt:lpstr>Module paths</vt:lpstr>
      <vt:lpstr>Developer mode</vt:lpstr>
      <vt:lpstr>Find the new module in Slicer</vt:lpstr>
      <vt:lpstr>Commit your changes regularly</vt:lpstr>
      <vt:lpstr>Write our scripted module #1</vt:lpstr>
      <vt:lpstr>Write our scripted module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Kyle Sunderland</cp:lastModifiedBy>
  <cp:revision>779</cp:revision>
  <cp:lastPrinted>2013-02-02T23:26:38Z</cp:lastPrinted>
  <dcterms:created xsi:type="dcterms:W3CDTF">2010-01-28T18:12:58Z</dcterms:created>
  <dcterms:modified xsi:type="dcterms:W3CDTF">2021-05-05T18:52:12Z</dcterms:modified>
</cp:coreProperties>
</file>